
<file path=[Content_Types].xml><?xml version="1.0" encoding="utf-8"?>
<Types xmlns="http://schemas.openxmlformats.org/package/2006/content-types">
  <Default Extension="png" ContentType="image/png"/>
  <Default Extension="webm" ContentType="video/webm"/>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68" r:id="rId4"/>
    <p:sldId id="269" r:id="rId5"/>
    <p:sldId id="270" r:id="rId6"/>
    <p:sldId id="282" r:id="rId7"/>
    <p:sldId id="272" r:id="rId8"/>
    <p:sldId id="273" r:id="rId9"/>
    <p:sldId id="275" r:id="rId10"/>
    <p:sldId id="283" r:id="rId11"/>
    <p:sldId id="276" r:id="rId12"/>
    <p:sldId id="286" r:id="rId13"/>
    <p:sldId id="277" r:id="rId14"/>
    <p:sldId id="287" r:id="rId15"/>
    <p:sldId id="279" r:id="rId16"/>
    <p:sldId id="284" r:id="rId1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40" autoAdjust="0"/>
    <p:restoredTop sz="94660"/>
  </p:normalViewPr>
  <p:slideViewPr>
    <p:cSldViewPr snapToGrid="0">
      <p:cViewPr varScale="1">
        <p:scale>
          <a:sx n="114" d="100"/>
          <a:sy n="114" d="100"/>
        </p:scale>
        <p:origin x="74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7" name="그림 6"/>
          <p:cNvPicPr>
            <a:picLocks noChangeAspect="1"/>
          </p:cNvPicPr>
          <p:nvPr userDrawn="1"/>
        </p:nvPicPr>
        <p:blipFill rotWithShape="1">
          <a:blip r:embed="rId2">
            <a:extLst>
              <a:ext uri="{28A0092B-C50C-407E-A947-70E740481C1C}">
                <a14:useLocalDpi xmlns:a14="http://schemas.microsoft.com/office/drawing/2010/main" val="0"/>
              </a:ext>
            </a:extLst>
          </a:blip>
          <a:srcRect l="156" t="139" b="-1"/>
          <a:stretch/>
        </p:blipFill>
        <p:spPr>
          <a:xfrm>
            <a:off x="0" y="0"/>
            <a:ext cx="12192000" cy="6857999"/>
          </a:xfrm>
          <a:prstGeom prst="rect">
            <a:avLst/>
          </a:prstGeom>
        </p:spPr>
      </p:pic>
      <p:sp>
        <p:nvSpPr>
          <p:cNvPr id="8" name="제목 1"/>
          <p:cNvSpPr>
            <a:spLocks noGrp="1"/>
          </p:cNvSpPr>
          <p:nvPr>
            <p:ph type="ctrTitle"/>
          </p:nvPr>
        </p:nvSpPr>
        <p:spPr>
          <a:xfrm>
            <a:off x="1524000" y="1122363"/>
            <a:ext cx="9144000" cy="2387600"/>
          </a:xfrm>
        </p:spPr>
        <p:txBody>
          <a:bodyPr anchor="b"/>
          <a:lstStyle>
            <a:lvl1pPr algn="ctr">
              <a:defRPr sz="6000">
                <a:latin typeface="맑은 고딕" panose="020B0503020000020004" pitchFamily="50" charset="-127"/>
                <a:ea typeface="맑은 고딕" panose="020B0503020000020004" pitchFamily="50" charset="-127"/>
              </a:defRPr>
            </a:lvl1pPr>
          </a:lstStyle>
          <a:p>
            <a:r>
              <a:rPr lang="ko-KR" altLang="en-US" dirty="0"/>
              <a:t>마스터 제목 스타일 편집</a:t>
            </a:r>
          </a:p>
        </p:txBody>
      </p:sp>
      <p:sp>
        <p:nvSpPr>
          <p:cNvPr id="9" name="부제목 2"/>
          <p:cNvSpPr>
            <a:spLocks noGrp="1"/>
          </p:cNvSpPr>
          <p:nvPr>
            <p:ph type="subTitle" idx="1"/>
          </p:nvPr>
        </p:nvSpPr>
        <p:spPr>
          <a:xfrm>
            <a:off x="1524000" y="3602038"/>
            <a:ext cx="9144000" cy="1655762"/>
          </a:xfrm>
        </p:spPr>
        <p:txBody>
          <a:bodyPr/>
          <a:lstStyle>
            <a:lvl1pPr marL="0" indent="0" algn="ctr">
              <a:buNone/>
              <a:defRPr sz="2400">
                <a:latin typeface="맑은 고딕" panose="020B0503020000020004" pitchFamily="50" charset="-127"/>
                <a:ea typeface="맑은 고딕" panose="020B0503020000020004" pitchFamily="50"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spTree>
    <p:extLst>
      <p:ext uri="{BB962C8B-B14F-4D97-AF65-F5344CB8AC3E}">
        <p14:creationId xmlns:p14="http://schemas.microsoft.com/office/powerpoint/2010/main" val="3943356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17E5AE40-0161-4A69-AD7D-4B05C5CC8D7B}" type="datetimeFigureOut">
              <a:rPr lang="ko-KR" altLang="en-US" smtClean="0"/>
              <a:t>2023-05-30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495FDA5-8D4D-4C0F-89A2-CB982DE54FD8}" type="slidenum">
              <a:rPr lang="ko-KR" altLang="en-US" smtClean="0"/>
              <a:t>‹#›</a:t>
            </a:fld>
            <a:endParaRPr lang="ko-KR" altLang="en-US"/>
          </a:p>
        </p:txBody>
      </p:sp>
    </p:spTree>
    <p:extLst>
      <p:ext uri="{BB962C8B-B14F-4D97-AF65-F5344CB8AC3E}">
        <p14:creationId xmlns:p14="http://schemas.microsoft.com/office/powerpoint/2010/main" val="3342673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17E5AE40-0161-4A69-AD7D-4B05C5CC8D7B}" type="datetimeFigureOut">
              <a:rPr lang="ko-KR" altLang="en-US" smtClean="0"/>
              <a:t>2023-05-30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495FDA5-8D4D-4C0F-89A2-CB982DE54FD8}" type="slidenum">
              <a:rPr lang="ko-KR" altLang="en-US" smtClean="0"/>
              <a:t>‹#›</a:t>
            </a:fld>
            <a:endParaRPr lang="ko-KR" altLang="en-US"/>
          </a:p>
        </p:txBody>
      </p:sp>
    </p:spTree>
    <p:extLst>
      <p:ext uri="{BB962C8B-B14F-4D97-AF65-F5344CB8AC3E}">
        <p14:creationId xmlns:p14="http://schemas.microsoft.com/office/powerpoint/2010/main" val="2970409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grpSp>
        <p:nvGrpSpPr>
          <p:cNvPr id="7" name="그룹 6"/>
          <p:cNvGrpSpPr/>
          <p:nvPr userDrawn="1"/>
        </p:nvGrpSpPr>
        <p:grpSpPr>
          <a:xfrm>
            <a:off x="0" y="0"/>
            <a:ext cx="12192000" cy="6858000"/>
            <a:chOff x="0" y="0"/>
            <a:chExt cx="12192000" cy="6858000"/>
          </a:xfrm>
        </p:grpSpPr>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pic>
          <p:nvPicPr>
            <p:cNvPr id="9" name="그림 8"/>
            <p:cNvPicPr>
              <a:picLocks noChangeAspect="1"/>
            </p:cNvPicPr>
            <p:nvPr userDrawn="1"/>
          </p:nvPicPr>
          <p:blipFill rotWithShape="1">
            <a:blip r:embed="rId2">
              <a:extLst>
                <a:ext uri="{28A0092B-C50C-407E-A947-70E740481C1C}">
                  <a14:useLocalDpi xmlns:a14="http://schemas.microsoft.com/office/drawing/2010/main" val="0"/>
                </a:ext>
              </a:extLst>
            </a:blip>
            <a:srcRect r="74583"/>
            <a:stretch/>
          </p:blipFill>
          <p:spPr>
            <a:xfrm>
              <a:off x="0" y="0"/>
              <a:ext cx="2324100" cy="6858000"/>
            </a:xfrm>
            <a:prstGeom prst="rect">
              <a:avLst/>
            </a:prstGeom>
          </p:spPr>
        </p:pic>
        <p:pic>
          <p:nvPicPr>
            <p:cNvPr id="10" name="그림 9"/>
            <p:cNvPicPr>
              <a:picLocks noChangeAspect="1"/>
            </p:cNvPicPr>
            <p:nvPr/>
          </p:nvPicPr>
          <p:blipFill rotWithShape="1">
            <a:blip r:embed="rId2">
              <a:extLst>
                <a:ext uri="{28A0092B-C50C-407E-A947-70E740481C1C}">
                  <a14:useLocalDpi xmlns:a14="http://schemas.microsoft.com/office/drawing/2010/main" val="0"/>
                </a:ext>
              </a:extLst>
            </a:blip>
            <a:srcRect l="7030" r="74584"/>
            <a:stretch/>
          </p:blipFill>
          <p:spPr>
            <a:xfrm>
              <a:off x="2066926" y="0"/>
              <a:ext cx="1681162" cy="6858000"/>
            </a:xfrm>
            <a:prstGeom prst="rect">
              <a:avLst/>
            </a:prstGeom>
          </p:spPr>
        </p:pic>
      </p:grpSp>
      <p:sp>
        <p:nvSpPr>
          <p:cNvPr id="15" name="내용 개체 틀 2"/>
          <p:cNvSpPr>
            <a:spLocks noGrp="1"/>
          </p:cNvSpPr>
          <p:nvPr>
            <p:ph idx="1"/>
          </p:nvPr>
        </p:nvSpPr>
        <p:spPr>
          <a:xfrm>
            <a:off x="179283" y="949450"/>
            <a:ext cx="11833435" cy="5406899"/>
          </a:xfrm>
        </p:spPr>
        <p:txBody>
          <a:bodyPr>
            <a:normAutofit/>
          </a:bodyPr>
          <a:lstStyle>
            <a:lvl1pPr marL="180000" indent="-180000">
              <a:buFont typeface="Wingdings" panose="05000000000000000000" pitchFamily="2" charset="2"/>
              <a:buChar char="§"/>
              <a:defRPr sz="2000">
                <a:latin typeface="맑은 고딕" panose="020B0503020000020004" pitchFamily="50" charset="-127"/>
                <a:ea typeface="맑은 고딕" panose="020B0503020000020004" pitchFamily="50" charset="-127"/>
                <a:cs typeface="Times New Roman" panose="02020603050405020304" pitchFamily="18" charset="0"/>
              </a:defRPr>
            </a:lvl1pPr>
            <a:lvl2pPr marL="360000" indent="-180000">
              <a:defRPr sz="1800">
                <a:latin typeface="맑은 고딕" panose="020B0503020000020004" pitchFamily="50" charset="-127"/>
                <a:ea typeface="맑은 고딕" panose="020B0503020000020004" pitchFamily="50" charset="-127"/>
                <a:cs typeface="Times New Roman" panose="02020603050405020304" pitchFamily="18" charset="0"/>
              </a:defRPr>
            </a:lvl2pPr>
            <a:lvl3pPr marL="540000" indent="-180000">
              <a:buFont typeface="Times New Roman" panose="02020603050405020304" pitchFamily="18" charset="0"/>
              <a:buChar char="−"/>
              <a:defRPr sz="1600">
                <a:latin typeface="맑은 고딕" panose="020B0503020000020004" pitchFamily="50" charset="-127"/>
                <a:ea typeface="맑은 고딕" panose="020B0503020000020004" pitchFamily="50" charset="-127"/>
                <a:cs typeface="Times New Roman" panose="02020603050405020304" pitchFamily="18" charset="0"/>
              </a:defRPr>
            </a:lvl3pPr>
            <a:lvl4pPr>
              <a:defRPr sz="1400">
                <a:latin typeface="맑은 고딕" panose="020B0503020000020004" pitchFamily="50" charset="-127"/>
                <a:ea typeface="맑은 고딕" panose="020B0503020000020004" pitchFamily="50" charset="-127"/>
                <a:cs typeface="Times New Roman" panose="02020603050405020304" pitchFamily="18" charset="0"/>
              </a:defRPr>
            </a:lvl4pPr>
            <a:lvl5pPr>
              <a:defRPr sz="1400">
                <a:latin typeface="맑은 고딕" panose="020B0503020000020004" pitchFamily="50" charset="-127"/>
                <a:ea typeface="맑은 고딕" panose="020B0503020000020004" pitchFamily="50" charset="-127"/>
                <a:cs typeface="Times New Roman" panose="02020603050405020304" pitchFamily="18"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6" name="슬라이드 번호 개체 틀 5"/>
          <p:cNvSpPr txBox="1">
            <a:spLocks/>
          </p:cNvSpPr>
          <p:nvPr userDrawn="1"/>
        </p:nvSpPr>
        <p:spPr>
          <a:xfrm>
            <a:off x="0" y="6556375"/>
            <a:ext cx="2743200" cy="3016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l"/>
            <a:r>
              <a:rPr lang="en-US" altLang="ko-KR" i="1" smtClean="0"/>
              <a:t>March 14</a:t>
            </a:r>
            <a:r>
              <a:rPr lang="en-US" altLang="ko-KR" i="1" baseline="30000" smtClean="0"/>
              <a:t>th</a:t>
            </a:r>
            <a:r>
              <a:rPr lang="en-US" altLang="ko-KR" i="1" smtClean="0"/>
              <a:t>, 2019</a:t>
            </a:r>
            <a:r>
              <a:rPr lang="en-US" altLang="ko-KR" smtClean="0"/>
              <a:t>    |    </a:t>
            </a:r>
            <a:fld id="{14A20385-A2F7-4E83-91CB-CBD8CF8A7936}" type="slidenum">
              <a:rPr lang="ko-KR" altLang="en-US" smtClean="0"/>
              <a:pPr algn="l"/>
              <a:t>‹#›</a:t>
            </a:fld>
            <a:r>
              <a:rPr lang="en-US" altLang="ko-KR" smtClean="0"/>
              <a:t>/21</a:t>
            </a:r>
            <a:endParaRPr lang="ko-KR" altLang="en-US" dirty="0"/>
          </a:p>
        </p:txBody>
      </p:sp>
      <p:sp>
        <p:nvSpPr>
          <p:cNvPr id="17" name="제목 1"/>
          <p:cNvSpPr>
            <a:spLocks noGrp="1"/>
          </p:cNvSpPr>
          <p:nvPr>
            <p:ph type="title"/>
          </p:nvPr>
        </p:nvSpPr>
        <p:spPr>
          <a:xfrm>
            <a:off x="179283" y="109304"/>
            <a:ext cx="11833435" cy="718018"/>
          </a:xfrm>
          <a:ln>
            <a:noFill/>
          </a:ln>
        </p:spPr>
        <p:txBody>
          <a:bodyPr vert="horz" lIns="91440" tIns="45720" rIns="91440" bIns="45720" rtlCol="0" anchor="ctr">
            <a:normAutofit/>
          </a:bodyPr>
          <a:lstStyle>
            <a:lvl1pPr marL="0" algn="l" defTabSz="914400" rtl="0" eaLnBrk="1" latinLnBrk="1" hangingPunct="1">
              <a:lnSpc>
                <a:spcPct val="90000"/>
              </a:lnSpc>
              <a:spcBef>
                <a:spcPct val="0"/>
              </a:spcBef>
              <a:buNone/>
              <a:defRPr lang="ko-KR" altLang="en-US" sz="4400" kern="1200" dirty="0">
                <a:solidFill>
                  <a:schemeClr val="tx1"/>
                </a:solidFill>
                <a:latin typeface="맑은 고딕" panose="020B0503020000020004" pitchFamily="50" charset="-127"/>
                <a:ea typeface="맑은 고딕" panose="020B0503020000020004" pitchFamily="50" charset="-127"/>
                <a:cs typeface="Times New Roman" panose="02020603050405020304" pitchFamily="18" charset="0"/>
              </a:defRPr>
            </a:lvl1pPr>
          </a:lstStyle>
          <a:p>
            <a:pPr marL="0" lvl="0"/>
            <a:r>
              <a:rPr lang="ko-KR" altLang="en-US" dirty="0"/>
              <a:t>마스터 제목 스타일 편집</a:t>
            </a:r>
          </a:p>
        </p:txBody>
      </p:sp>
    </p:spTree>
    <p:extLst>
      <p:ext uri="{BB962C8B-B14F-4D97-AF65-F5344CB8AC3E}">
        <p14:creationId xmlns:p14="http://schemas.microsoft.com/office/powerpoint/2010/main" val="1249210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날짜 개체 틀 3"/>
          <p:cNvSpPr>
            <a:spLocks noGrp="1"/>
          </p:cNvSpPr>
          <p:nvPr>
            <p:ph type="dt" sz="half" idx="10"/>
          </p:nvPr>
        </p:nvSpPr>
        <p:spPr/>
        <p:txBody>
          <a:bodyPr/>
          <a:lstStyle/>
          <a:p>
            <a:fld id="{17E5AE40-0161-4A69-AD7D-4B05C5CC8D7B}" type="datetimeFigureOut">
              <a:rPr lang="ko-KR" altLang="en-US" smtClean="0"/>
              <a:t>2023-05-30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495FDA5-8D4D-4C0F-89A2-CB982DE54FD8}" type="slidenum">
              <a:rPr lang="ko-KR" altLang="en-US" smtClean="0"/>
              <a:t>‹#›</a:t>
            </a:fld>
            <a:endParaRPr lang="ko-KR" altLang="en-US"/>
          </a:p>
        </p:txBody>
      </p:sp>
    </p:spTree>
    <p:extLst>
      <p:ext uri="{BB962C8B-B14F-4D97-AF65-F5344CB8AC3E}">
        <p14:creationId xmlns:p14="http://schemas.microsoft.com/office/powerpoint/2010/main" val="2149541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17E5AE40-0161-4A69-AD7D-4B05C5CC8D7B}" type="datetimeFigureOut">
              <a:rPr lang="ko-KR" altLang="en-US" smtClean="0"/>
              <a:t>2023-05-30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495FDA5-8D4D-4C0F-89A2-CB982DE54FD8}" type="slidenum">
              <a:rPr lang="ko-KR" altLang="en-US" smtClean="0"/>
              <a:t>‹#›</a:t>
            </a:fld>
            <a:endParaRPr lang="ko-KR" altLang="en-US"/>
          </a:p>
        </p:txBody>
      </p:sp>
    </p:spTree>
    <p:extLst>
      <p:ext uri="{BB962C8B-B14F-4D97-AF65-F5344CB8AC3E}">
        <p14:creationId xmlns:p14="http://schemas.microsoft.com/office/powerpoint/2010/main" val="3942847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17E5AE40-0161-4A69-AD7D-4B05C5CC8D7B}" type="datetimeFigureOut">
              <a:rPr lang="ko-KR" altLang="en-US" smtClean="0"/>
              <a:t>2023-05-30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2495FDA5-8D4D-4C0F-89A2-CB982DE54FD8}" type="slidenum">
              <a:rPr lang="ko-KR" altLang="en-US" smtClean="0"/>
              <a:t>‹#›</a:t>
            </a:fld>
            <a:endParaRPr lang="ko-KR" altLang="en-US"/>
          </a:p>
        </p:txBody>
      </p:sp>
    </p:spTree>
    <p:extLst>
      <p:ext uri="{BB962C8B-B14F-4D97-AF65-F5344CB8AC3E}">
        <p14:creationId xmlns:p14="http://schemas.microsoft.com/office/powerpoint/2010/main" val="354246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17E5AE40-0161-4A69-AD7D-4B05C5CC8D7B}" type="datetimeFigureOut">
              <a:rPr lang="ko-KR" altLang="en-US" smtClean="0"/>
              <a:t>2023-05-30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2495FDA5-8D4D-4C0F-89A2-CB982DE54FD8}" type="slidenum">
              <a:rPr lang="ko-KR" altLang="en-US" smtClean="0"/>
              <a:t>‹#›</a:t>
            </a:fld>
            <a:endParaRPr lang="ko-KR" altLang="en-US"/>
          </a:p>
        </p:txBody>
      </p:sp>
    </p:spTree>
    <p:extLst>
      <p:ext uri="{BB962C8B-B14F-4D97-AF65-F5344CB8AC3E}">
        <p14:creationId xmlns:p14="http://schemas.microsoft.com/office/powerpoint/2010/main" val="2473290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17E5AE40-0161-4A69-AD7D-4B05C5CC8D7B}" type="datetimeFigureOut">
              <a:rPr lang="ko-KR" altLang="en-US" smtClean="0"/>
              <a:t>2023-05-30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2495FDA5-8D4D-4C0F-89A2-CB982DE54FD8}" type="slidenum">
              <a:rPr lang="ko-KR" altLang="en-US" smtClean="0"/>
              <a:t>‹#›</a:t>
            </a:fld>
            <a:endParaRPr lang="ko-KR" altLang="en-US"/>
          </a:p>
        </p:txBody>
      </p:sp>
    </p:spTree>
    <p:extLst>
      <p:ext uri="{BB962C8B-B14F-4D97-AF65-F5344CB8AC3E}">
        <p14:creationId xmlns:p14="http://schemas.microsoft.com/office/powerpoint/2010/main" val="3341025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17E5AE40-0161-4A69-AD7D-4B05C5CC8D7B}" type="datetimeFigureOut">
              <a:rPr lang="ko-KR" altLang="en-US" smtClean="0"/>
              <a:t>2023-05-30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495FDA5-8D4D-4C0F-89A2-CB982DE54FD8}" type="slidenum">
              <a:rPr lang="ko-KR" altLang="en-US" smtClean="0"/>
              <a:t>‹#›</a:t>
            </a:fld>
            <a:endParaRPr lang="ko-KR" altLang="en-US"/>
          </a:p>
        </p:txBody>
      </p:sp>
    </p:spTree>
    <p:extLst>
      <p:ext uri="{BB962C8B-B14F-4D97-AF65-F5344CB8AC3E}">
        <p14:creationId xmlns:p14="http://schemas.microsoft.com/office/powerpoint/2010/main" val="4224094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17E5AE40-0161-4A69-AD7D-4B05C5CC8D7B}" type="datetimeFigureOut">
              <a:rPr lang="ko-KR" altLang="en-US" smtClean="0"/>
              <a:t>2023-05-30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495FDA5-8D4D-4C0F-89A2-CB982DE54FD8}" type="slidenum">
              <a:rPr lang="ko-KR" altLang="en-US" smtClean="0"/>
              <a:t>‹#›</a:t>
            </a:fld>
            <a:endParaRPr lang="ko-KR" altLang="en-US"/>
          </a:p>
        </p:txBody>
      </p:sp>
    </p:spTree>
    <p:extLst>
      <p:ext uri="{BB962C8B-B14F-4D97-AF65-F5344CB8AC3E}">
        <p14:creationId xmlns:p14="http://schemas.microsoft.com/office/powerpoint/2010/main" val="2061493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E5AE40-0161-4A69-AD7D-4B05C5CC8D7B}" type="datetimeFigureOut">
              <a:rPr lang="ko-KR" altLang="en-US" smtClean="0"/>
              <a:t>2023-05-30</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95FDA5-8D4D-4C0F-89A2-CB982DE54FD8}" type="slidenum">
              <a:rPr lang="ko-KR" altLang="en-US" smtClean="0"/>
              <a:t>‹#›</a:t>
            </a:fld>
            <a:endParaRPr lang="ko-KR" altLang="en-US"/>
          </a:p>
        </p:txBody>
      </p:sp>
    </p:spTree>
    <p:extLst>
      <p:ext uri="{BB962C8B-B14F-4D97-AF65-F5344CB8AC3E}">
        <p14:creationId xmlns:p14="http://schemas.microsoft.com/office/powerpoint/2010/main" val="1385023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10.png"/><Relationship Id="rId7" Type="http://schemas.openxmlformats.org/officeDocument/2006/relationships/image" Target="../media/image250.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240.png"/><Relationship Id="rId11" Type="http://schemas.openxmlformats.org/officeDocument/2006/relationships/image" Target="../media/image33.png"/><Relationship Id="rId5" Type="http://schemas.openxmlformats.org/officeDocument/2006/relationships/image" Target="../media/image230.png"/><Relationship Id="rId10" Type="http://schemas.openxmlformats.org/officeDocument/2006/relationships/image" Target="../media/image280.png"/><Relationship Id="rId4" Type="http://schemas.openxmlformats.org/officeDocument/2006/relationships/image" Target="../media/image220.png"/><Relationship Id="rId9" Type="http://schemas.openxmlformats.org/officeDocument/2006/relationships/image" Target="../media/image270.png"/></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lstStyle/>
          <a:p>
            <a:r>
              <a:rPr lang="ko-KR" altLang="en-US" sz="2800" b="1" dirty="0">
                <a:solidFill>
                  <a:prstClr val="black"/>
                </a:solidFill>
                <a:latin typeface="굴림" panose="020B0600000101010101" pitchFamily="50" charset="-127"/>
                <a:ea typeface="굴림" panose="020B0600000101010101" pitchFamily="50" charset="-127"/>
                <a:cs typeface="Arial" panose="020B0604020202020204" pitchFamily="34" charset="0"/>
              </a:rPr>
              <a:t>제 </a:t>
            </a:r>
            <a:r>
              <a:rPr lang="en-US" altLang="ko-KR" sz="2800" b="1" dirty="0">
                <a:solidFill>
                  <a:prstClr val="black"/>
                </a:solidFill>
                <a:latin typeface="굴림" panose="020B0600000101010101" pitchFamily="50" charset="-127"/>
                <a:ea typeface="굴림" panose="020B0600000101010101" pitchFamily="50" charset="-127"/>
                <a:cs typeface="Arial" panose="020B0604020202020204" pitchFamily="34" charset="0"/>
              </a:rPr>
              <a:t>8</a:t>
            </a:r>
            <a:r>
              <a:rPr lang="ko-KR" altLang="en-US" sz="2800" b="1" dirty="0">
                <a:solidFill>
                  <a:prstClr val="black"/>
                </a:solidFill>
                <a:latin typeface="굴림" panose="020B0600000101010101" pitchFamily="50" charset="-127"/>
                <a:ea typeface="굴림" panose="020B0600000101010101" pitchFamily="50" charset="-127"/>
                <a:cs typeface="Arial" panose="020B0604020202020204" pitchFamily="34" charset="0"/>
              </a:rPr>
              <a:t>회 인공지능 및 </a:t>
            </a:r>
            <a:r>
              <a:rPr lang="ko-KR" altLang="en-US" sz="2800" b="1" dirty="0" err="1">
                <a:solidFill>
                  <a:prstClr val="black"/>
                </a:solidFill>
                <a:latin typeface="굴림" panose="020B0600000101010101" pitchFamily="50" charset="-127"/>
                <a:ea typeface="굴림" panose="020B0600000101010101" pitchFamily="50" charset="-127"/>
                <a:cs typeface="Arial" panose="020B0604020202020204" pitchFamily="34" charset="0"/>
              </a:rPr>
              <a:t>로보틱스</a:t>
            </a:r>
            <a:r>
              <a:rPr lang="ko-KR" altLang="en-US" sz="2800" b="1" dirty="0">
                <a:solidFill>
                  <a:prstClr val="black"/>
                </a:solidFill>
                <a:latin typeface="굴림" panose="020B0600000101010101" pitchFamily="50" charset="-127"/>
                <a:ea typeface="굴림" panose="020B0600000101010101" pitchFamily="50" charset="-127"/>
                <a:cs typeface="Arial" panose="020B0604020202020204" pitchFamily="34" charset="0"/>
              </a:rPr>
              <a:t> 여름학교</a:t>
            </a:r>
            <a:r>
              <a:rPr lang="en-US" altLang="ko-KR" sz="2800" b="1" dirty="0">
                <a:solidFill>
                  <a:prstClr val="black"/>
                </a:solidFill>
                <a:latin typeface="굴림" panose="020B0600000101010101" pitchFamily="50" charset="-127"/>
                <a:ea typeface="굴림" panose="020B0600000101010101" pitchFamily="50" charset="-127"/>
                <a:cs typeface="Arial" panose="020B0604020202020204" pitchFamily="34" charset="0"/>
              </a:rPr>
              <a:t/>
            </a:r>
            <a:br>
              <a:rPr lang="en-US" altLang="ko-KR" sz="2800" b="1" dirty="0">
                <a:solidFill>
                  <a:prstClr val="black"/>
                </a:solidFill>
                <a:latin typeface="굴림" panose="020B0600000101010101" pitchFamily="50" charset="-127"/>
                <a:ea typeface="굴림" panose="020B0600000101010101" pitchFamily="50" charset="-127"/>
                <a:cs typeface="Arial" panose="020B0604020202020204" pitchFamily="34" charset="0"/>
              </a:rPr>
            </a:br>
            <a:r>
              <a:rPr lang="en-US" altLang="ko-KR" sz="2800" b="1" dirty="0">
                <a:solidFill>
                  <a:prstClr val="black"/>
                </a:solidFill>
                <a:latin typeface="굴림" panose="020B0600000101010101" pitchFamily="50" charset="-127"/>
                <a:ea typeface="굴림" panose="020B0600000101010101" pitchFamily="50" charset="-127"/>
                <a:cs typeface="Times New Roman" panose="02020603050405020304" pitchFamily="18" charset="0"/>
              </a:rPr>
              <a:t>AI &amp; Robotics Summer School 2023</a:t>
            </a:r>
            <a:br>
              <a:rPr lang="en-US" altLang="ko-KR" sz="2800" b="1" dirty="0">
                <a:solidFill>
                  <a:prstClr val="black"/>
                </a:solidFill>
                <a:latin typeface="굴림" panose="020B0600000101010101" pitchFamily="50" charset="-127"/>
                <a:ea typeface="굴림" panose="020B0600000101010101" pitchFamily="50" charset="-127"/>
                <a:cs typeface="Times New Roman" panose="02020603050405020304" pitchFamily="18" charset="0"/>
              </a:rPr>
            </a:br>
            <a:r>
              <a:rPr lang="ko-KR" altLang="en-US" sz="2800" b="1" dirty="0" err="1">
                <a:solidFill>
                  <a:prstClr val="black"/>
                </a:solidFill>
                <a:latin typeface="굴림" panose="020B0600000101010101" pitchFamily="50" charset="-127"/>
                <a:ea typeface="굴림" panose="020B0600000101010101" pitchFamily="50" charset="-127"/>
                <a:cs typeface="Times New Roman" panose="02020603050405020304" pitchFamily="18" charset="0"/>
              </a:rPr>
              <a:t>딥러닝</a:t>
            </a:r>
            <a:r>
              <a:rPr lang="ko-KR" altLang="en-US" sz="2800" b="1" dirty="0">
                <a:solidFill>
                  <a:prstClr val="black"/>
                </a:solidFill>
                <a:latin typeface="굴림" panose="020B0600000101010101" pitchFamily="50" charset="-127"/>
                <a:ea typeface="굴림" panose="020B0600000101010101" pitchFamily="50" charset="-127"/>
                <a:cs typeface="Times New Roman" panose="02020603050405020304" pitchFamily="18" charset="0"/>
              </a:rPr>
              <a:t> </a:t>
            </a:r>
            <a:r>
              <a:rPr lang="ko-KR" altLang="en-US" sz="2800" b="1" dirty="0" smtClean="0">
                <a:solidFill>
                  <a:prstClr val="black"/>
                </a:solidFill>
                <a:latin typeface="굴림" panose="020B0600000101010101" pitchFamily="50" charset="-127"/>
                <a:ea typeface="굴림" panose="020B0600000101010101" pitchFamily="50" charset="-127"/>
                <a:cs typeface="Times New Roman" panose="02020603050405020304" pitchFamily="18" charset="0"/>
              </a:rPr>
              <a:t>이론</a:t>
            </a:r>
            <a:r>
              <a:rPr lang="en-US" altLang="ko-KR" sz="2800" b="1" dirty="0" smtClean="0">
                <a:solidFill>
                  <a:prstClr val="black"/>
                </a:solidFill>
                <a:latin typeface="굴림" panose="020B0600000101010101" pitchFamily="50" charset="-127"/>
                <a:ea typeface="굴림" panose="020B0600000101010101" pitchFamily="50" charset="-127"/>
                <a:cs typeface="Times New Roman" panose="02020603050405020304" pitchFamily="18" charset="0"/>
              </a:rPr>
              <a:t> </a:t>
            </a:r>
            <a:r>
              <a:rPr lang="en-US" altLang="ko-KR" sz="2800" b="1" dirty="0">
                <a:solidFill>
                  <a:prstClr val="black"/>
                </a:solidFill>
                <a:latin typeface="굴림" panose="020B0600000101010101" pitchFamily="50" charset="-127"/>
                <a:ea typeface="굴림" panose="020B0600000101010101" pitchFamily="50" charset="-127"/>
                <a:cs typeface="Times New Roman" panose="02020603050405020304" pitchFamily="18" charset="0"/>
              </a:rPr>
              <a:t>- Classification</a:t>
            </a:r>
            <a:endParaRPr lang="ko-KR" altLang="en-US" dirty="0"/>
          </a:p>
        </p:txBody>
      </p:sp>
      <p:sp>
        <p:nvSpPr>
          <p:cNvPr id="4" name="직사각형 3"/>
          <p:cNvSpPr/>
          <p:nvPr/>
        </p:nvSpPr>
        <p:spPr>
          <a:xfrm>
            <a:off x="1524000" y="3414558"/>
            <a:ext cx="9144000" cy="1302921"/>
          </a:xfrm>
          <a:prstGeom prst="rect">
            <a:avLst/>
          </a:prstGeom>
        </p:spPr>
        <p:txBody>
          <a:bodyPr wrap="square">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2000" b="1" i="0"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AILAB</a:t>
            </a:r>
            <a:endParaRPr kumimoji="0" lang="en-US" altLang="ko-KR" sz="1400" b="1" i="0" strike="noStrike" kern="1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a:p>
            <a:pPr marL="0" marR="0" lvl="0" indent="0" algn="ctr" defTabSz="914400" rtl="0" eaLnBrk="1" fontAlgn="auto" latinLnBrk="1" hangingPunct="1">
              <a:lnSpc>
                <a:spcPct val="150000"/>
              </a:lnSpc>
              <a:spcBef>
                <a:spcPts val="0"/>
              </a:spcBef>
              <a:spcAft>
                <a:spcPts val="800"/>
              </a:spcAft>
              <a:buClrTx/>
              <a:buSzTx/>
              <a:buFontTx/>
              <a:buNone/>
              <a:tabLst/>
              <a:defRPr/>
            </a:pPr>
            <a:endParaRPr kumimoji="0" lang="en-US" altLang="ko-KR"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ctr" defTabSz="914400" rtl="0" eaLnBrk="1" fontAlgn="auto" latinLnBrk="1" hangingPunct="1">
              <a:lnSpc>
                <a:spcPct val="150000"/>
              </a:lnSpc>
              <a:spcBef>
                <a:spcPts val="0"/>
              </a:spcBef>
              <a:spcAft>
                <a:spcPts val="800"/>
              </a:spcAft>
              <a:buClrTx/>
              <a:buSzTx/>
              <a:buFontTx/>
              <a:buNone/>
              <a:tabLst/>
              <a:defRPr/>
            </a:pPr>
            <a:endParaRPr kumimoji="0" lang="en-US" altLang="ko-KR"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5" name="직사각형 4">
            <a:extLst>
              <a:ext uri="{FF2B5EF4-FFF2-40B4-BE49-F238E27FC236}">
                <a16:creationId xmlns:a16="http://schemas.microsoft.com/office/drawing/2014/main" id="{2F86F631-10AF-4231-95D9-0D612CE96F39}"/>
              </a:ext>
            </a:extLst>
          </p:cNvPr>
          <p:cNvSpPr/>
          <p:nvPr/>
        </p:nvSpPr>
        <p:spPr>
          <a:xfrm>
            <a:off x="3286098" y="4202963"/>
            <a:ext cx="5619804" cy="584775"/>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School of Integrated Technology (SIT)</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Gwangju</a:t>
            </a:r>
            <a:r>
              <a:rPr kumimoji="0" lang="en-US" altLang="ko-KR"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Institute of Science and Technology (GIST)</a:t>
            </a:r>
          </a:p>
        </p:txBody>
      </p:sp>
    </p:spTree>
    <p:extLst>
      <p:ext uri="{BB962C8B-B14F-4D97-AF65-F5344CB8AC3E}">
        <p14:creationId xmlns:p14="http://schemas.microsoft.com/office/powerpoint/2010/main" val="24546501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179283" y="949450"/>
            <a:ext cx="5923477" cy="5406899"/>
          </a:xfrm>
        </p:spPr>
        <p:txBody>
          <a:bodyPr/>
          <a:lstStyle/>
          <a:p>
            <a:r>
              <a:rPr lang="en-US" altLang="ko-KR" dirty="0" smtClean="0">
                <a:latin typeface="Times New Roman" panose="02020603050405020304" pitchFamily="18" charset="0"/>
              </a:rPr>
              <a:t>Pooling</a:t>
            </a:r>
          </a:p>
        </p:txBody>
      </p:sp>
      <p:sp>
        <p:nvSpPr>
          <p:cNvPr id="3" name="제목 2"/>
          <p:cNvSpPr>
            <a:spLocks noGrp="1"/>
          </p:cNvSpPr>
          <p:nvPr>
            <p:ph type="title"/>
          </p:nvPr>
        </p:nvSpPr>
        <p:spPr/>
        <p:txBody>
          <a:bodyPr/>
          <a:lstStyle/>
          <a:p>
            <a:r>
              <a:rPr lang="en-US" altLang="ko-KR" dirty="0" smtClean="0"/>
              <a:t>Convolutional Neural Network</a:t>
            </a:r>
            <a:endParaRPr lang="ko-KR" altLang="en-US" dirty="0"/>
          </a:p>
        </p:txBody>
      </p:sp>
      <p:pic>
        <p:nvPicPr>
          <p:cNvPr id="5" name="그림 4"/>
          <p:cNvPicPr>
            <a:picLocks noChangeAspect="1"/>
          </p:cNvPicPr>
          <p:nvPr/>
        </p:nvPicPr>
        <p:blipFill rotWithShape="1">
          <a:blip r:embed="rId2"/>
          <a:srcRect b="59086"/>
          <a:stretch/>
        </p:blipFill>
        <p:spPr>
          <a:xfrm>
            <a:off x="6282042" y="1785347"/>
            <a:ext cx="5909958" cy="1867552"/>
          </a:xfrm>
          <a:prstGeom prst="rect">
            <a:avLst/>
          </a:prstGeom>
        </p:spPr>
      </p:pic>
      <p:pic>
        <p:nvPicPr>
          <p:cNvPr id="6" name="Picture 2" descr="https://taewanmerepo.github.io/2018/02/cnn/maxpull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788" y="1558392"/>
            <a:ext cx="5415972" cy="327939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8" name="직사각형 7"/>
              <p:cNvSpPr/>
              <p:nvPr/>
            </p:nvSpPr>
            <p:spPr>
              <a:xfrm>
                <a:off x="6282042" y="3748668"/>
                <a:ext cx="3783116" cy="172451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ko-KR" i="1" smtClean="0">
                          <a:latin typeface="Cambria Math" panose="02040503050406030204" pitchFamily="18" charset="0"/>
                        </a:rPr>
                        <m:t>𝐸</m:t>
                      </m:r>
                      <m:r>
                        <a:rPr lang="en-US" altLang="ko-KR" b="0" i="1" smtClean="0">
                          <a:latin typeface="Cambria Math" panose="02040503050406030204" pitchFamily="18" charset="0"/>
                        </a:rPr>
                        <m:t>𝑥𝑎𝑚𝑝𝑙𝑒</m:t>
                      </m:r>
                      <m:r>
                        <a:rPr lang="en-US" altLang="ko-KR" b="0" i="1" smtClean="0">
                          <a:latin typeface="Cambria Math" panose="02040503050406030204" pitchFamily="18" charset="0"/>
                        </a:rPr>
                        <m:t>.</m:t>
                      </m:r>
                    </m:oMath>
                  </m:oMathPara>
                </a14:m>
                <a:endParaRPr lang="en-US" altLang="ko-KR" b="0" dirty="0" smtClean="0"/>
              </a:p>
              <a:p>
                <a:pPr/>
                <a14:m>
                  <m:oMathPara xmlns:m="http://schemas.openxmlformats.org/officeDocument/2006/math">
                    <m:oMathParaPr>
                      <m:jc m:val="left"/>
                    </m:oMathParaPr>
                    <m:oMath xmlns:m="http://schemas.openxmlformats.org/officeDocument/2006/math">
                      <m:r>
                        <a:rPr lang="en-US" altLang="ko-KR" b="0" i="1" smtClean="0">
                          <a:latin typeface="Cambria Math" panose="02040503050406030204" pitchFamily="18" charset="0"/>
                        </a:rPr>
                        <m:t>𝐼</m:t>
                      </m:r>
                      <m:r>
                        <a:rPr lang="en-US" altLang="ko-KR" b="0" i="1" smtClean="0">
                          <a:latin typeface="Cambria Math" panose="02040503050406030204" pitchFamily="18" charset="0"/>
                        </a:rPr>
                        <m:t> :(3, 256, 256) </m:t>
                      </m:r>
                    </m:oMath>
                  </m:oMathPara>
                </a14:m>
                <a:endParaRPr lang="en-US" altLang="ko-KR" dirty="0"/>
              </a:p>
              <a:p>
                <a:pPr/>
                <a14:m>
                  <m:oMathPara xmlns:m="http://schemas.openxmlformats.org/officeDocument/2006/math">
                    <m:oMathParaPr>
                      <m:jc m:val="left"/>
                    </m:oMathParaPr>
                    <m:oMath xmlns:m="http://schemas.openxmlformats.org/officeDocument/2006/math">
                      <m:r>
                        <a:rPr lang="en-US" altLang="ko-KR" b="0" i="1" smtClean="0">
                          <a:latin typeface="Cambria Math" panose="02040503050406030204" pitchFamily="18" charset="0"/>
                        </a:rPr>
                        <m:t>𝑆</m:t>
                      </m:r>
                      <m:r>
                        <a:rPr lang="en-US" altLang="ko-KR" b="0" i="1" smtClean="0">
                          <a:latin typeface="Cambria Math" panose="02040503050406030204" pitchFamily="18" charset="0"/>
                        </a:rPr>
                        <m:t>=2,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𝑃</m:t>
                          </m:r>
                        </m:e>
                        <m:sub>
                          <m:r>
                            <a:rPr lang="en-US" altLang="ko-KR" b="0" i="1" smtClean="0">
                              <a:latin typeface="Cambria Math" panose="02040503050406030204" pitchFamily="18" charset="0"/>
                            </a:rPr>
                            <m:t>𝑠</m:t>
                          </m:r>
                        </m:sub>
                      </m:sSub>
                      <m:r>
                        <a:rPr lang="en-US" altLang="ko-KR" b="0" i="1" smtClean="0">
                          <a:latin typeface="Cambria Math" panose="02040503050406030204" pitchFamily="18" charset="0"/>
                        </a:rPr>
                        <m:t>=2</m:t>
                      </m:r>
                    </m:oMath>
                  </m:oMathPara>
                </a14:m>
                <a:endParaRPr lang="en-US" altLang="ko-KR" dirty="0"/>
              </a:p>
              <a:p>
                <a:pPr/>
                <a14:m>
                  <m:oMathPara xmlns:m="http://schemas.openxmlformats.org/officeDocument/2006/math">
                    <m:oMathParaPr>
                      <m:jc m:val="left"/>
                    </m:oMathParaPr>
                    <m:oMath xmlns:m="http://schemas.openxmlformats.org/officeDocument/2006/math">
                      <m:r>
                        <a:rPr lang="en-US" altLang="ko-KR" b="0" i="1" smtClean="0">
                          <a:latin typeface="Cambria Math" panose="02040503050406030204" pitchFamily="18" charset="0"/>
                        </a:rPr>
                        <m:t>𝑂</m:t>
                      </m:r>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256−2</m:t>
                          </m:r>
                        </m:num>
                        <m:den>
                          <m:r>
                            <a:rPr lang="en-US" altLang="ko-KR" b="0" i="1" smtClean="0">
                              <a:latin typeface="Cambria Math" panose="02040503050406030204" pitchFamily="18" charset="0"/>
                            </a:rPr>
                            <m:t>2</m:t>
                          </m:r>
                        </m:den>
                      </m:f>
                      <m:r>
                        <a:rPr lang="en-US" altLang="ko-KR" b="0" i="1" smtClean="0">
                          <a:latin typeface="Cambria Math" panose="02040503050406030204" pitchFamily="18" charset="0"/>
                        </a:rPr>
                        <m:t>+1=128</m:t>
                      </m:r>
                    </m:oMath>
                  </m:oMathPara>
                </a14:m>
                <a:endParaRPr lang="en-US" altLang="ko-KR" b="0" dirty="0" smtClean="0"/>
              </a:p>
              <a:p>
                <a:pPr/>
                <a14:m>
                  <m:oMathPara xmlns:m="http://schemas.openxmlformats.org/officeDocument/2006/math">
                    <m:oMathParaPr>
                      <m:jc m:val="left"/>
                    </m:oMathParaPr>
                    <m:oMath xmlns:m="http://schemas.openxmlformats.org/officeDocument/2006/math">
                      <m:r>
                        <a:rPr lang="en-US" altLang="ko-KR" b="0" i="1" smtClean="0">
                          <a:latin typeface="Cambria Math" panose="02040503050406030204" pitchFamily="18" charset="0"/>
                        </a:rPr>
                        <m:t>𝑂</m:t>
                      </m:r>
                      <m:r>
                        <a:rPr lang="en-US" altLang="ko-KR" b="0" i="1" smtClean="0">
                          <a:latin typeface="Cambria Math" panose="02040503050406030204" pitchFamily="18" charset="0"/>
                        </a:rPr>
                        <m:t> : (3, </m:t>
                      </m:r>
                      <m:r>
                        <a:rPr lang="en-US" altLang="ko-KR" b="0" i="1" smtClean="0">
                          <a:latin typeface="Cambria Math" panose="02040503050406030204" pitchFamily="18" charset="0"/>
                        </a:rPr>
                        <m:t>128,</m:t>
                      </m:r>
                      <m:r>
                        <a:rPr lang="en-US" altLang="ko-KR" i="1">
                          <a:latin typeface="Cambria Math" panose="02040503050406030204" pitchFamily="18" charset="0"/>
                        </a:rPr>
                        <m:t> </m:t>
                      </m:r>
                      <m:r>
                        <a:rPr lang="en-US" altLang="ko-KR" b="0" i="1" smtClean="0">
                          <a:latin typeface="Cambria Math" panose="02040503050406030204" pitchFamily="18" charset="0"/>
                        </a:rPr>
                        <m:t>128</m:t>
                      </m:r>
                      <m:r>
                        <a:rPr lang="en-US" altLang="ko-KR" i="1">
                          <a:latin typeface="Cambria Math" panose="02040503050406030204" pitchFamily="18" charset="0"/>
                        </a:rPr>
                        <m:t>) </m:t>
                      </m:r>
                    </m:oMath>
                  </m:oMathPara>
                </a14:m>
                <a:endParaRPr lang="en-US" altLang="ko-KR" dirty="0"/>
              </a:p>
            </p:txBody>
          </p:sp>
        </mc:Choice>
        <mc:Fallback>
          <p:sp>
            <p:nvSpPr>
              <p:cNvPr id="8" name="직사각형 7"/>
              <p:cNvSpPr>
                <a:spLocks noRot="1" noChangeAspect="1" noMove="1" noResize="1" noEditPoints="1" noAdjustHandles="1" noChangeArrowheads="1" noChangeShapeType="1" noTextEdit="1"/>
              </p:cNvSpPr>
              <p:nvPr/>
            </p:nvSpPr>
            <p:spPr>
              <a:xfrm>
                <a:off x="6282042" y="3748668"/>
                <a:ext cx="3783116" cy="1724511"/>
              </a:xfrm>
              <a:prstGeom prst="rect">
                <a:avLst/>
              </a:prstGeom>
              <a:blipFill>
                <a:blip r:embed="rId4"/>
                <a:stretch>
                  <a:fillRect b="-247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9558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179283" y="949450"/>
            <a:ext cx="5973133" cy="5406899"/>
          </a:xfrm>
        </p:spPr>
        <p:txBody>
          <a:bodyPr/>
          <a:lstStyle/>
          <a:p>
            <a:r>
              <a:rPr lang="en-US" altLang="ko-KR" dirty="0" smtClean="0">
                <a:latin typeface="Times New Roman" panose="02020603050405020304" pitchFamily="18" charset="0"/>
              </a:rPr>
              <a:t>Activation Function</a:t>
            </a:r>
          </a:p>
          <a:p>
            <a:pPr lvl="1"/>
            <a:r>
              <a:rPr lang="en-US" altLang="ko-KR" dirty="0" smtClean="0">
                <a:latin typeface="Times New Roman" panose="02020603050405020304" pitchFamily="18" charset="0"/>
              </a:rPr>
              <a:t>Activation function gives the model nonlinearity and makes model can learn complex nonlinear relationship between inputs and outputs. (ex. XOR problem)</a:t>
            </a:r>
          </a:p>
          <a:p>
            <a:pPr lvl="1"/>
            <a:endParaRPr lang="en-US" altLang="ko-KR" dirty="0" smtClean="0">
              <a:latin typeface="Times New Roman" panose="02020603050405020304" pitchFamily="18" charset="0"/>
            </a:endParaRPr>
          </a:p>
          <a:p>
            <a:pPr lvl="1"/>
            <a:r>
              <a:rPr lang="en-US" altLang="ko-KR" dirty="0" smtClean="0">
                <a:latin typeface="Times New Roman" panose="02020603050405020304" pitchFamily="18" charset="0"/>
              </a:rPr>
              <a:t>Nonlinearity in deep neural network is important because without non-linear functions, every multiplications of matrices can be express as single matrix which means losing meaning of stacking multiple layers.</a:t>
            </a:r>
          </a:p>
          <a:p>
            <a:pPr lvl="1"/>
            <a:endParaRPr lang="en-US" altLang="ko-KR" dirty="0" smtClean="0">
              <a:latin typeface="Times New Roman" panose="02020603050405020304" pitchFamily="18" charset="0"/>
            </a:endParaRPr>
          </a:p>
          <a:p>
            <a:pPr lvl="1"/>
            <a:r>
              <a:rPr lang="en-US" altLang="ko-KR" dirty="0" err="1" smtClean="0">
                <a:latin typeface="Times New Roman" panose="02020603050405020304" pitchFamily="18" charset="0"/>
              </a:rPr>
              <a:t>ReLU</a:t>
            </a:r>
            <a:r>
              <a:rPr lang="en-US" altLang="ko-KR" dirty="0" smtClean="0">
                <a:latin typeface="Times New Roman" panose="02020603050405020304" pitchFamily="18" charset="0"/>
              </a:rPr>
              <a:t>, Sigmoid, </a:t>
            </a:r>
            <a:r>
              <a:rPr lang="en-US" altLang="ko-KR" dirty="0" err="1" smtClean="0">
                <a:latin typeface="Times New Roman" panose="02020603050405020304" pitchFamily="18" charset="0"/>
              </a:rPr>
              <a:t>Tanh</a:t>
            </a:r>
            <a:r>
              <a:rPr lang="en-US" altLang="ko-KR" dirty="0" smtClean="0">
                <a:latin typeface="Times New Roman" panose="02020603050405020304" pitchFamily="18" charset="0"/>
              </a:rPr>
              <a:t>, </a:t>
            </a:r>
            <a:r>
              <a:rPr lang="en-US" altLang="ko-KR" dirty="0" err="1" smtClean="0">
                <a:latin typeface="Times New Roman" panose="02020603050405020304" pitchFamily="18" charset="0"/>
              </a:rPr>
              <a:t>Softmax</a:t>
            </a:r>
            <a:r>
              <a:rPr lang="en-US" altLang="ko-KR" dirty="0" smtClean="0">
                <a:latin typeface="Times New Roman" panose="02020603050405020304" pitchFamily="18" charset="0"/>
              </a:rPr>
              <a:t> are representative activation functions that commonly used in neural networks.</a:t>
            </a:r>
            <a:endParaRPr lang="ko-KR" altLang="en-US" dirty="0">
              <a:latin typeface="Times New Roman" panose="02020603050405020304" pitchFamily="18" charset="0"/>
            </a:endParaRPr>
          </a:p>
        </p:txBody>
      </p:sp>
      <p:sp>
        <p:nvSpPr>
          <p:cNvPr id="3" name="제목 2"/>
          <p:cNvSpPr>
            <a:spLocks noGrp="1"/>
          </p:cNvSpPr>
          <p:nvPr>
            <p:ph type="title"/>
          </p:nvPr>
        </p:nvSpPr>
        <p:spPr/>
        <p:txBody>
          <a:bodyPr/>
          <a:lstStyle/>
          <a:p>
            <a:r>
              <a:rPr lang="en-US" altLang="ko-KR" dirty="0" smtClean="0"/>
              <a:t>Convolutional Neural Network</a:t>
            </a:r>
            <a:endParaRPr lang="ko-KR" altLang="en-US" dirty="0"/>
          </a:p>
        </p:txBody>
      </p:sp>
      <p:pic>
        <p:nvPicPr>
          <p:cNvPr id="3076" name="Picture 4" descr="O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4489" y="4401509"/>
            <a:ext cx="4676484" cy="1662751"/>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p:cNvSpPr/>
          <p:nvPr/>
        </p:nvSpPr>
        <p:spPr>
          <a:xfrm>
            <a:off x="6577396" y="6114508"/>
            <a:ext cx="5064154" cy="338554"/>
          </a:xfrm>
          <a:prstGeom prst="rect">
            <a:avLst/>
          </a:prstGeom>
        </p:spPr>
        <p:txBody>
          <a:bodyPr wrap="square">
            <a:spAutoFit/>
          </a:bodyPr>
          <a:lstStyle/>
          <a:p>
            <a:pPr algn="ctr"/>
            <a:r>
              <a:rPr lang="en-US" altLang="ko-KR" sz="1600" dirty="0" smtClean="0">
                <a:solidFill>
                  <a:srgbClr val="111111"/>
                </a:solidFill>
                <a:latin typeface="Times New Roman" panose="02020603050405020304" pitchFamily="18" charset="0"/>
                <a:cs typeface="Times New Roman" panose="02020603050405020304" pitchFamily="18" charset="0"/>
              </a:rPr>
              <a:t>Example of simple gate problem</a:t>
            </a:r>
            <a:endParaRPr lang="en-US" altLang="ko-KR" sz="1600" b="0" i="0" dirty="0">
              <a:solidFill>
                <a:srgbClr val="111111"/>
              </a:solidFill>
              <a:effectLst/>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직사각형 3"/>
              <p:cNvSpPr/>
              <p:nvPr/>
            </p:nvSpPr>
            <p:spPr>
              <a:xfrm>
                <a:off x="7410739" y="3381466"/>
                <a:ext cx="1284262" cy="92333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1</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1</m:t>
                          </m:r>
                        </m:sub>
                      </m:sSub>
                      <m:r>
                        <a:rPr lang="en-US" altLang="ko-KR" i="1">
                          <a:latin typeface="Cambria Math" panose="02040503050406030204" pitchFamily="18" charset="0"/>
                        </a:rPr>
                        <m:t>𝑥</m:t>
                      </m:r>
                    </m:oMath>
                  </m:oMathPara>
                </a14:m>
                <a:endParaRPr lang="en-US" altLang="ko-KR" dirty="0" smtClean="0"/>
              </a:p>
              <a:p>
                <a:pPr/>
                <a14:m>
                  <m:oMathPara xmlns:m="http://schemas.openxmlformats.org/officeDocument/2006/math">
                    <m:oMathParaPr>
                      <m:jc m:val="left"/>
                    </m:oMathParaPr>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b="0" i="1" smtClean="0">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b="0" i="1" smtClean="0">
                              <a:latin typeface="Cambria Math" panose="02040503050406030204" pitchFamily="18" charset="0"/>
                            </a:rPr>
                            <m:t>2</m:t>
                          </m:r>
                        </m:sub>
                      </m:sSub>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𝑜</m:t>
                          </m:r>
                        </m:e>
                        <m:sub>
                          <m:r>
                            <a:rPr lang="en-US" altLang="ko-KR" b="0" i="1" smtClean="0">
                              <a:latin typeface="Cambria Math" panose="02040503050406030204" pitchFamily="18" charset="0"/>
                            </a:rPr>
                            <m:t>1</m:t>
                          </m:r>
                        </m:sub>
                      </m:sSub>
                    </m:oMath>
                  </m:oMathPara>
                </a14:m>
                <a:endParaRPr lang="en-US" altLang="ko-KR" dirty="0" smtClean="0"/>
              </a:p>
              <a:p>
                <a:pPr/>
                <a14:m>
                  <m:oMathPara xmlns:m="http://schemas.openxmlformats.org/officeDocument/2006/math">
                    <m:oMathParaPr>
                      <m:jc m:val="left"/>
                    </m:oMathParaPr>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b="0" i="1" smtClean="0">
                              <a:latin typeface="Cambria Math" panose="02040503050406030204" pitchFamily="18" charset="0"/>
                            </a:rPr>
                            <m:t>3</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b="0" i="1" smtClean="0">
                              <a:latin typeface="Cambria Math" panose="02040503050406030204" pitchFamily="18" charset="0"/>
                            </a:rPr>
                            <m:t>3</m:t>
                          </m:r>
                        </m:sub>
                      </m:sSub>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𝑜</m:t>
                          </m:r>
                        </m:e>
                        <m:sub>
                          <m:r>
                            <a:rPr lang="en-US" altLang="ko-KR" b="0" i="1" smtClean="0">
                              <a:latin typeface="Cambria Math" panose="02040503050406030204" pitchFamily="18" charset="0"/>
                            </a:rPr>
                            <m:t>2</m:t>
                          </m:r>
                        </m:sub>
                      </m:sSub>
                    </m:oMath>
                  </m:oMathPara>
                </a14:m>
                <a:endParaRPr lang="ko-KR" altLang="en-US" dirty="0"/>
              </a:p>
            </p:txBody>
          </p:sp>
        </mc:Choice>
        <mc:Fallback>
          <p:sp>
            <p:nvSpPr>
              <p:cNvPr id="4" name="직사각형 3"/>
              <p:cNvSpPr>
                <a:spLocks noRot="1" noChangeAspect="1" noMove="1" noResize="1" noEditPoints="1" noAdjustHandles="1" noChangeArrowheads="1" noChangeShapeType="1" noTextEdit="1"/>
              </p:cNvSpPr>
              <p:nvPr/>
            </p:nvSpPr>
            <p:spPr>
              <a:xfrm>
                <a:off x="7410739" y="3381466"/>
                <a:ext cx="1284262" cy="923330"/>
              </a:xfrm>
              <a:prstGeom prst="rect">
                <a:avLst/>
              </a:prstGeom>
              <a:blipFill>
                <a:blip r:embed="rId3"/>
                <a:stretch>
                  <a:fillRect b="-66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3" name="직사각형 12"/>
              <p:cNvSpPr/>
              <p:nvPr/>
            </p:nvSpPr>
            <p:spPr>
              <a:xfrm>
                <a:off x="8695001" y="3382777"/>
                <a:ext cx="2406621" cy="646331"/>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𝑜</m:t>
                          </m:r>
                        </m:e>
                        <m:sub>
                          <m:r>
                            <a:rPr lang="en-US" altLang="ko-KR" b="0" i="1" smtClean="0">
                              <a:latin typeface="Cambria Math" panose="02040503050406030204" pitchFamily="18" charset="0"/>
                            </a:rPr>
                            <m:t>3</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3</m:t>
                              </m:r>
                            </m:sub>
                          </m:sSub>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2</m:t>
                              </m:r>
                            </m:sub>
                          </m:sSub>
                          <m:r>
                            <a:rPr lang="en-US" altLang="ko-KR" i="1">
                              <a:latin typeface="Cambria Math" panose="02040503050406030204" pitchFamily="18" charset="0"/>
                            </a:rPr>
                            <m:t>𝑤</m:t>
                          </m:r>
                        </m:e>
                        <m:sub>
                          <m:r>
                            <a:rPr lang="en-US" altLang="ko-KR" i="1">
                              <a:latin typeface="Cambria Math" panose="02040503050406030204" pitchFamily="18" charset="0"/>
                            </a:rPr>
                            <m:t>1</m:t>
                          </m:r>
                        </m:sub>
                      </m:sSub>
                      <m:r>
                        <a:rPr lang="en-US" altLang="ko-KR" i="1">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𝑤𝑥</m:t>
                      </m:r>
                    </m:oMath>
                  </m:oMathPara>
                </a14:m>
                <a:endParaRPr lang="en-US" altLang="ko-KR" dirty="0" smtClean="0"/>
              </a:p>
              <a:p>
                <a:r>
                  <a:rPr lang="en-US" altLang="ko-KR" b="0" dirty="0" smtClean="0"/>
                  <a:t>(</a:t>
                </a:r>
                <a14:m>
                  <m:oMath xmlns:m="http://schemas.openxmlformats.org/officeDocument/2006/math">
                    <m:r>
                      <a:rPr lang="en-US" altLang="ko-KR" b="0" i="1" smtClean="0">
                        <a:latin typeface="Cambria Math" panose="02040503050406030204" pitchFamily="18" charset="0"/>
                      </a:rPr>
                      <m:t>𝑤</m:t>
                    </m:r>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3</m:t>
                            </m:r>
                          </m:sub>
                        </m:sSub>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2</m:t>
                            </m:r>
                          </m:sub>
                        </m:sSub>
                        <m:r>
                          <a:rPr lang="en-US" altLang="ko-KR" i="1">
                            <a:latin typeface="Cambria Math" panose="02040503050406030204" pitchFamily="18" charset="0"/>
                          </a:rPr>
                          <m:t>𝑤</m:t>
                        </m:r>
                      </m:e>
                      <m:sub>
                        <m:r>
                          <a:rPr lang="en-US" altLang="ko-KR" i="1">
                            <a:latin typeface="Cambria Math" panose="02040503050406030204" pitchFamily="18" charset="0"/>
                          </a:rPr>
                          <m:t>1</m:t>
                        </m:r>
                      </m:sub>
                    </m:sSub>
                    <m:r>
                      <a:rPr lang="en-US" altLang="ko-KR" b="0" i="1" smtClean="0">
                        <a:latin typeface="Cambria Math" panose="02040503050406030204" pitchFamily="18" charset="0"/>
                      </a:rPr>
                      <m:t>)</m:t>
                    </m:r>
                  </m:oMath>
                </a14:m>
                <a:endParaRPr lang="ko-KR" altLang="en-US" dirty="0"/>
              </a:p>
            </p:txBody>
          </p:sp>
        </mc:Choice>
        <mc:Fallback>
          <p:sp>
            <p:nvSpPr>
              <p:cNvPr id="13" name="직사각형 12"/>
              <p:cNvSpPr>
                <a:spLocks noRot="1" noChangeAspect="1" noMove="1" noResize="1" noEditPoints="1" noAdjustHandles="1" noChangeArrowheads="1" noChangeShapeType="1" noTextEdit="1"/>
              </p:cNvSpPr>
              <p:nvPr/>
            </p:nvSpPr>
            <p:spPr>
              <a:xfrm>
                <a:off x="8695001" y="3382777"/>
                <a:ext cx="2406621" cy="646331"/>
              </a:xfrm>
              <a:prstGeom prst="rect">
                <a:avLst/>
              </a:prstGeom>
              <a:blipFill>
                <a:blip r:embed="rId4"/>
                <a:stretch>
                  <a:fillRect l="-2025" b="-14151"/>
                </a:stretch>
              </a:blipFill>
            </p:spPr>
            <p:txBody>
              <a:bodyPr/>
              <a:lstStyle/>
              <a:p>
                <a:r>
                  <a:rPr lang="ko-KR" altLang="en-US">
                    <a:noFill/>
                  </a:rPr>
                  <a:t> </a:t>
                </a:r>
              </a:p>
            </p:txBody>
          </p:sp>
        </mc:Fallback>
      </mc:AlternateContent>
      <p:grpSp>
        <p:nvGrpSpPr>
          <p:cNvPr id="19" name="그룹 18"/>
          <p:cNvGrpSpPr/>
          <p:nvPr/>
        </p:nvGrpSpPr>
        <p:grpSpPr>
          <a:xfrm>
            <a:off x="7720738" y="1459187"/>
            <a:ext cx="1421555" cy="1518407"/>
            <a:chOff x="6933880" y="1887523"/>
            <a:chExt cx="1421555" cy="1518407"/>
          </a:xfrm>
        </p:grpSpPr>
        <p:cxnSp>
          <p:nvCxnSpPr>
            <p:cNvPr id="7" name="직선 화살표 연결선 6"/>
            <p:cNvCxnSpPr/>
            <p:nvPr/>
          </p:nvCxnSpPr>
          <p:spPr>
            <a:xfrm>
              <a:off x="7644657" y="1887523"/>
              <a:ext cx="0" cy="15184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직사각형 4"/>
            <p:cNvSpPr/>
            <p:nvPr/>
          </p:nvSpPr>
          <p:spPr>
            <a:xfrm>
              <a:off x="6933880" y="2016459"/>
              <a:ext cx="1421555" cy="335560"/>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latin typeface="Times New Roman" panose="02020603050405020304" pitchFamily="18" charset="0"/>
                  <a:cs typeface="Times New Roman" panose="02020603050405020304" pitchFamily="18" charset="0"/>
                </a:rPr>
                <a:t>Layer 1</a:t>
              </a:r>
              <a:endParaRPr lang="ko-KR" altLang="en-US" dirty="0">
                <a:solidFill>
                  <a:schemeClr val="tx1"/>
                </a:solidFill>
                <a:latin typeface="Times New Roman" panose="02020603050405020304" pitchFamily="18" charset="0"/>
                <a:cs typeface="Times New Roman" panose="02020603050405020304" pitchFamily="18" charset="0"/>
              </a:endParaRPr>
            </a:p>
          </p:txBody>
        </p:sp>
        <p:sp>
          <p:nvSpPr>
            <p:cNvPr id="14" name="직사각형 13"/>
            <p:cNvSpPr/>
            <p:nvPr/>
          </p:nvSpPr>
          <p:spPr>
            <a:xfrm>
              <a:off x="6933880" y="2438676"/>
              <a:ext cx="1421555" cy="335560"/>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latin typeface="Times New Roman" panose="02020603050405020304" pitchFamily="18" charset="0"/>
                  <a:cs typeface="Times New Roman" panose="02020603050405020304" pitchFamily="18" charset="0"/>
                </a:rPr>
                <a:t>Layer 1</a:t>
              </a:r>
              <a:endParaRPr lang="ko-KR" altLang="en-US" dirty="0">
                <a:solidFill>
                  <a:schemeClr val="tx1"/>
                </a:solidFill>
                <a:latin typeface="Times New Roman" panose="02020603050405020304" pitchFamily="18" charset="0"/>
                <a:cs typeface="Times New Roman" panose="02020603050405020304" pitchFamily="18" charset="0"/>
              </a:endParaRPr>
            </a:p>
          </p:txBody>
        </p:sp>
        <p:sp>
          <p:nvSpPr>
            <p:cNvPr id="15" name="직사각형 14"/>
            <p:cNvSpPr/>
            <p:nvPr/>
          </p:nvSpPr>
          <p:spPr>
            <a:xfrm>
              <a:off x="6933880" y="2896364"/>
              <a:ext cx="1421555" cy="335560"/>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latin typeface="Times New Roman" panose="02020603050405020304" pitchFamily="18" charset="0"/>
                  <a:cs typeface="Times New Roman" panose="02020603050405020304" pitchFamily="18" charset="0"/>
                </a:rPr>
                <a:t>Layer 1</a:t>
              </a:r>
              <a:endParaRPr lang="ko-KR" altLang="en-US" dirty="0">
                <a:solidFill>
                  <a:schemeClr val="tx1"/>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18" name="직사각형 17"/>
              <p:cNvSpPr/>
              <p:nvPr/>
            </p:nvSpPr>
            <p:spPr>
              <a:xfrm>
                <a:off x="7527791" y="1064731"/>
                <a:ext cx="1160702"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ko-KR" b="0" i="1" smtClean="0">
                          <a:latin typeface="Cambria Math" panose="02040503050406030204" pitchFamily="18" charset="0"/>
                        </a:rPr>
                        <m:t>𝑖𝑛𝑝𝑢𝑡</m:t>
                      </m:r>
                      <m:r>
                        <a:rPr lang="en-US" altLang="ko-KR" b="0" i="1" smtClean="0">
                          <a:latin typeface="Cambria Math" panose="02040503050406030204" pitchFamily="18" charset="0"/>
                        </a:rPr>
                        <m:t> :</m:t>
                      </m:r>
                      <m:r>
                        <a:rPr lang="en-US" altLang="ko-KR" i="1">
                          <a:latin typeface="Cambria Math" panose="02040503050406030204" pitchFamily="18" charset="0"/>
                        </a:rPr>
                        <m:t>𝑥</m:t>
                      </m:r>
                    </m:oMath>
                  </m:oMathPara>
                </a14:m>
                <a:endParaRPr lang="en-US" altLang="ko-KR" dirty="0"/>
              </a:p>
            </p:txBody>
          </p:sp>
        </mc:Choice>
        <mc:Fallback>
          <p:sp>
            <p:nvSpPr>
              <p:cNvPr id="18" name="직사각형 17"/>
              <p:cNvSpPr>
                <a:spLocks noRot="1" noChangeAspect="1" noMove="1" noResize="1" noEditPoints="1" noAdjustHandles="1" noChangeArrowheads="1" noChangeShapeType="1" noTextEdit="1"/>
              </p:cNvSpPr>
              <p:nvPr/>
            </p:nvSpPr>
            <p:spPr>
              <a:xfrm>
                <a:off x="7527791" y="1064731"/>
                <a:ext cx="1160702" cy="369332"/>
              </a:xfrm>
              <a:prstGeom prst="rect">
                <a:avLst/>
              </a:prstGeom>
              <a:blipFill>
                <a:blip r:embed="rId5"/>
                <a:stretch>
                  <a:fillRect l="-1579" b="-1666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1" name="직사각형 20"/>
              <p:cNvSpPr/>
              <p:nvPr/>
            </p:nvSpPr>
            <p:spPr>
              <a:xfrm>
                <a:off x="7410739" y="2921864"/>
                <a:ext cx="1394805"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ko-KR" b="0" i="1" smtClean="0">
                          <a:latin typeface="Cambria Math" panose="02040503050406030204" pitchFamily="18" charset="0"/>
                        </a:rPr>
                        <m:t>𝑜𝑢𝑡𝑝𝑢𝑡</m:t>
                      </m:r>
                      <m:r>
                        <a:rPr lang="en-US" altLang="ko-KR" b="0" i="1" smtClean="0">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3</m:t>
                          </m:r>
                        </m:sub>
                      </m:sSub>
                    </m:oMath>
                  </m:oMathPara>
                </a14:m>
                <a:endParaRPr lang="en-US" altLang="ko-KR" dirty="0"/>
              </a:p>
            </p:txBody>
          </p:sp>
        </mc:Choice>
        <mc:Fallback>
          <p:sp>
            <p:nvSpPr>
              <p:cNvPr id="21" name="직사각형 20"/>
              <p:cNvSpPr>
                <a:spLocks noRot="1" noChangeAspect="1" noMove="1" noResize="1" noEditPoints="1" noAdjustHandles="1" noChangeArrowheads="1" noChangeShapeType="1" noTextEdit="1"/>
              </p:cNvSpPr>
              <p:nvPr/>
            </p:nvSpPr>
            <p:spPr>
              <a:xfrm>
                <a:off x="7410739" y="2921864"/>
                <a:ext cx="1394805" cy="369332"/>
              </a:xfrm>
              <a:prstGeom prst="rect">
                <a:avLst/>
              </a:prstGeom>
              <a:blipFill>
                <a:blip r:embed="rId6"/>
                <a:stretch>
                  <a:fillRect l="-877" b="-1311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2" name="직사각형 21"/>
              <p:cNvSpPr/>
              <p:nvPr/>
            </p:nvSpPr>
            <p:spPr>
              <a:xfrm>
                <a:off x="6341374" y="1579944"/>
                <a:ext cx="1379364"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ko-KR" b="0" i="1" smtClean="0">
                          <a:latin typeface="Cambria Math" panose="02040503050406030204" pitchFamily="18" charset="0"/>
                        </a:rPr>
                        <m:t>𝑤𝑒𝑖𝑔h𝑡</m:t>
                      </m:r>
                      <m:r>
                        <a:rPr lang="en-US" altLang="ko-KR" b="0" i="1" smtClean="0">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1</m:t>
                          </m:r>
                        </m:sub>
                      </m:sSub>
                    </m:oMath>
                  </m:oMathPara>
                </a14:m>
                <a:endParaRPr lang="en-US" altLang="ko-KR" dirty="0"/>
              </a:p>
            </p:txBody>
          </p:sp>
        </mc:Choice>
        <mc:Fallback>
          <p:sp>
            <p:nvSpPr>
              <p:cNvPr id="22" name="직사각형 21"/>
              <p:cNvSpPr>
                <a:spLocks noRot="1" noChangeAspect="1" noMove="1" noResize="1" noEditPoints="1" noAdjustHandles="1" noChangeArrowheads="1" noChangeShapeType="1" noTextEdit="1"/>
              </p:cNvSpPr>
              <p:nvPr/>
            </p:nvSpPr>
            <p:spPr>
              <a:xfrm>
                <a:off x="6341374" y="1579944"/>
                <a:ext cx="1379364" cy="369332"/>
              </a:xfrm>
              <a:prstGeom prst="rect">
                <a:avLst/>
              </a:prstGeom>
              <a:blipFill>
                <a:blip r:embed="rId7"/>
                <a:stretch>
                  <a:fillRect l="-1322" b="-16393"/>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3" name="직사각형 22"/>
              <p:cNvSpPr/>
              <p:nvPr/>
            </p:nvSpPr>
            <p:spPr>
              <a:xfrm>
                <a:off x="6341374" y="1999524"/>
                <a:ext cx="1379364"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ko-KR" b="0" i="1" smtClean="0">
                          <a:latin typeface="Cambria Math" panose="02040503050406030204" pitchFamily="18" charset="0"/>
                        </a:rPr>
                        <m:t>𝑤𝑒𝑖𝑔h𝑡</m:t>
                      </m:r>
                      <m:r>
                        <a:rPr lang="en-US" altLang="ko-KR" b="0" i="1" smtClean="0">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b="0" i="1" smtClean="0">
                              <a:latin typeface="Cambria Math" panose="02040503050406030204" pitchFamily="18" charset="0"/>
                            </a:rPr>
                            <m:t>2</m:t>
                          </m:r>
                        </m:sub>
                      </m:sSub>
                    </m:oMath>
                  </m:oMathPara>
                </a14:m>
                <a:endParaRPr lang="en-US" altLang="ko-KR" dirty="0"/>
              </a:p>
            </p:txBody>
          </p:sp>
        </mc:Choice>
        <mc:Fallback>
          <p:sp>
            <p:nvSpPr>
              <p:cNvPr id="23" name="직사각형 22"/>
              <p:cNvSpPr>
                <a:spLocks noRot="1" noChangeAspect="1" noMove="1" noResize="1" noEditPoints="1" noAdjustHandles="1" noChangeArrowheads="1" noChangeShapeType="1" noTextEdit="1"/>
              </p:cNvSpPr>
              <p:nvPr/>
            </p:nvSpPr>
            <p:spPr>
              <a:xfrm>
                <a:off x="6341374" y="1999524"/>
                <a:ext cx="1379364" cy="369332"/>
              </a:xfrm>
              <a:prstGeom prst="rect">
                <a:avLst/>
              </a:prstGeom>
              <a:blipFill>
                <a:blip r:embed="rId8"/>
                <a:stretch>
                  <a:fillRect l="-1322" b="-16393"/>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4" name="직사각형 23"/>
              <p:cNvSpPr/>
              <p:nvPr/>
            </p:nvSpPr>
            <p:spPr>
              <a:xfrm>
                <a:off x="6341374" y="2453329"/>
                <a:ext cx="1379364"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ko-KR" b="0" i="1" smtClean="0">
                          <a:latin typeface="Cambria Math" panose="02040503050406030204" pitchFamily="18" charset="0"/>
                        </a:rPr>
                        <m:t>𝑤𝑒𝑖𝑔h𝑡</m:t>
                      </m:r>
                      <m:r>
                        <a:rPr lang="en-US" altLang="ko-KR" b="0" i="1" smtClean="0">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b="0" i="1" smtClean="0">
                              <a:latin typeface="Cambria Math" panose="02040503050406030204" pitchFamily="18" charset="0"/>
                            </a:rPr>
                            <m:t>3</m:t>
                          </m:r>
                        </m:sub>
                      </m:sSub>
                    </m:oMath>
                  </m:oMathPara>
                </a14:m>
                <a:endParaRPr lang="en-US" altLang="ko-KR" dirty="0"/>
              </a:p>
            </p:txBody>
          </p:sp>
        </mc:Choice>
        <mc:Fallback>
          <p:sp>
            <p:nvSpPr>
              <p:cNvPr id="24" name="직사각형 23"/>
              <p:cNvSpPr>
                <a:spLocks noRot="1" noChangeAspect="1" noMove="1" noResize="1" noEditPoints="1" noAdjustHandles="1" noChangeArrowheads="1" noChangeShapeType="1" noTextEdit="1"/>
              </p:cNvSpPr>
              <p:nvPr/>
            </p:nvSpPr>
            <p:spPr>
              <a:xfrm>
                <a:off x="6341374" y="2453329"/>
                <a:ext cx="1379364" cy="369332"/>
              </a:xfrm>
              <a:prstGeom prst="rect">
                <a:avLst/>
              </a:prstGeom>
              <a:blipFill>
                <a:blip r:embed="rId9"/>
                <a:stretch>
                  <a:fillRect l="-1322" b="-16393"/>
                </a:stretch>
              </a:blipFill>
            </p:spPr>
            <p:txBody>
              <a:bodyPr/>
              <a:lstStyle/>
              <a:p>
                <a:r>
                  <a:rPr lang="ko-KR" altLang="en-US">
                    <a:noFill/>
                  </a:rPr>
                  <a:t> </a:t>
                </a:r>
              </a:p>
            </p:txBody>
          </p:sp>
        </mc:Fallback>
      </mc:AlternateContent>
      <p:cxnSp>
        <p:nvCxnSpPr>
          <p:cNvPr id="26" name="직선 화살표 연결선 25"/>
          <p:cNvCxnSpPr/>
          <p:nvPr/>
        </p:nvCxnSpPr>
        <p:spPr>
          <a:xfrm>
            <a:off x="10785142" y="1849005"/>
            <a:ext cx="0" cy="687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p:cNvSpPr/>
          <p:nvPr/>
        </p:nvSpPr>
        <p:spPr>
          <a:xfrm>
            <a:off x="10074365" y="2015057"/>
            <a:ext cx="1421555" cy="335560"/>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latin typeface="Times New Roman" panose="02020603050405020304" pitchFamily="18" charset="0"/>
                <a:cs typeface="Times New Roman" panose="02020603050405020304" pitchFamily="18" charset="0"/>
              </a:rPr>
              <a:t>Layer</a:t>
            </a:r>
            <a:endParaRPr lang="ko-KR" altLang="en-US"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0" name="직사각형 29"/>
              <p:cNvSpPr/>
              <p:nvPr/>
            </p:nvSpPr>
            <p:spPr>
              <a:xfrm>
                <a:off x="9881418" y="1478127"/>
                <a:ext cx="1160702"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ko-KR" b="0" i="1" smtClean="0">
                          <a:latin typeface="Cambria Math" panose="02040503050406030204" pitchFamily="18" charset="0"/>
                        </a:rPr>
                        <m:t>𝑖𝑛𝑝𝑢𝑡</m:t>
                      </m:r>
                      <m:r>
                        <a:rPr lang="en-US" altLang="ko-KR" b="0" i="1" smtClean="0">
                          <a:latin typeface="Cambria Math" panose="02040503050406030204" pitchFamily="18" charset="0"/>
                        </a:rPr>
                        <m:t> :</m:t>
                      </m:r>
                      <m:r>
                        <a:rPr lang="en-US" altLang="ko-KR" i="1">
                          <a:latin typeface="Cambria Math" panose="02040503050406030204" pitchFamily="18" charset="0"/>
                        </a:rPr>
                        <m:t>𝑥</m:t>
                      </m:r>
                    </m:oMath>
                  </m:oMathPara>
                </a14:m>
                <a:endParaRPr lang="en-US" altLang="ko-KR" dirty="0"/>
              </a:p>
            </p:txBody>
          </p:sp>
        </mc:Choice>
        <mc:Fallback>
          <p:sp>
            <p:nvSpPr>
              <p:cNvPr id="30" name="직사각형 29"/>
              <p:cNvSpPr>
                <a:spLocks noRot="1" noChangeAspect="1" noMove="1" noResize="1" noEditPoints="1" noAdjustHandles="1" noChangeArrowheads="1" noChangeShapeType="1" noTextEdit="1"/>
              </p:cNvSpPr>
              <p:nvPr/>
            </p:nvSpPr>
            <p:spPr>
              <a:xfrm>
                <a:off x="9881418" y="1478127"/>
                <a:ext cx="1160702" cy="369332"/>
              </a:xfrm>
              <a:prstGeom prst="rect">
                <a:avLst/>
              </a:prstGeom>
              <a:blipFill>
                <a:blip r:embed="rId10"/>
                <a:stretch>
                  <a:fillRect l="-1579" b="-16393"/>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1" name="직사각형 30"/>
              <p:cNvSpPr/>
              <p:nvPr/>
            </p:nvSpPr>
            <p:spPr>
              <a:xfrm>
                <a:off x="9764366" y="2485214"/>
                <a:ext cx="1394805"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ko-KR" b="0" i="1" smtClean="0">
                          <a:latin typeface="Cambria Math" panose="02040503050406030204" pitchFamily="18" charset="0"/>
                        </a:rPr>
                        <m:t>𝑜𝑢𝑡𝑝𝑢𝑡</m:t>
                      </m:r>
                      <m:r>
                        <a:rPr lang="en-US" altLang="ko-KR" b="0" i="1" smtClean="0">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3</m:t>
                          </m:r>
                        </m:sub>
                      </m:sSub>
                    </m:oMath>
                  </m:oMathPara>
                </a14:m>
                <a:endParaRPr lang="en-US" altLang="ko-KR" dirty="0"/>
              </a:p>
            </p:txBody>
          </p:sp>
        </mc:Choice>
        <mc:Fallback>
          <p:sp>
            <p:nvSpPr>
              <p:cNvPr id="31" name="직사각형 30"/>
              <p:cNvSpPr>
                <a:spLocks noRot="1" noChangeAspect="1" noMove="1" noResize="1" noEditPoints="1" noAdjustHandles="1" noChangeArrowheads="1" noChangeShapeType="1" noTextEdit="1"/>
              </p:cNvSpPr>
              <p:nvPr/>
            </p:nvSpPr>
            <p:spPr>
              <a:xfrm>
                <a:off x="9764366" y="2485214"/>
                <a:ext cx="1394805" cy="369332"/>
              </a:xfrm>
              <a:prstGeom prst="rect">
                <a:avLst/>
              </a:prstGeom>
              <a:blipFill>
                <a:blip r:embed="rId11"/>
                <a:stretch>
                  <a:fillRect l="-873" b="-15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7" name="직사각형 36"/>
              <p:cNvSpPr/>
              <p:nvPr/>
            </p:nvSpPr>
            <p:spPr>
              <a:xfrm>
                <a:off x="11537078" y="1998137"/>
                <a:ext cx="585014"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ko-KR" i="1" smtClean="0">
                          <a:latin typeface="Cambria Math" panose="02040503050406030204" pitchFamily="18" charset="0"/>
                        </a:rPr>
                        <m:t>𝑤</m:t>
                      </m:r>
                    </m:oMath>
                  </m:oMathPara>
                </a14:m>
                <a:endParaRPr lang="en-US" altLang="ko-KR" dirty="0"/>
              </a:p>
            </p:txBody>
          </p:sp>
        </mc:Choice>
        <mc:Fallback>
          <p:sp>
            <p:nvSpPr>
              <p:cNvPr id="37" name="직사각형 36"/>
              <p:cNvSpPr>
                <a:spLocks noRot="1" noChangeAspect="1" noMove="1" noResize="1" noEditPoints="1" noAdjustHandles="1" noChangeArrowheads="1" noChangeShapeType="1" noTextEdit="1"/>
              </p:cNvSpPr>
              <p:nvPr/>
            </p:nvSpPr>
            <p:spPr>
              <a:xfrm>
                <a:off x="11537078" y="1998137"/>
                <a:ext cx="585014" cy="369332"/>
              </a:xfrm>
              <a:prstGeom prst="rect">
                <a:avLst/>
              </a:prstGeom>
              <a:blipFill>
                <a:blip r:embed="rId12"/>
                <a:stretch>
                  <a:fillRect/>
                </a:stretch>
              </a:blipFill>
            </p:spPr>
            <p:txBody>
              <a:bodyPr/>
              <a:lstStyle/>
              <a:p>
                <a:r>
                  <a:rPr lang="ko-KR" altLang="en-US">
                    <a:noFill/>
                  </a:rPr>
                  <a:t> </a:t>
                </a:r>
              </a:p>
            </p:txBody>
          </p:sp>
        </mc:Fallback>
      </mc:AlternateContent>
      <p:sp>
        <p:nvSpPr>
          <p:cNvPr id="36" name="등호 35"/>
          <p:cNvSpPr/>
          <p:nvPr/>
        </p:nvSpPr>
        <p:spPr>
          <a:xfrm>
            <a:off x="9266800" y="2062807"/>
            <a:ext cx="502920" cy="352654"/>
          </a:xfrm>
          <a:prstGeom prst="mathEqual">
            <a:avLst>
              <a:gd name="adj1" fmla="val 11626"/>
              <a:gd name="adj2" fmla="val 3554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3285219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187672" y="966228"/>
            <a:ext cx="5726567" cy="5406899"/>
          </a:xfrm>
        </p:spPr>
        <p:txBody>
          <a:bodyPr/>
          <a:lstStyle/>
          <a:p>
            <a:r>
              <a:rPr lang="en-US" altLang="ko-KR" dirty="0" smtClean="0">
                <a:latin typeface="Times New Roman" panose="02020603050405020304" pitchFamily="18" charset="0"/>
              </a:rPr>
              <a:t>Activation </a:t>
            </a:r>
            <a:r>
              <a:rPr lang="en-US" altLang="ko-KR" dirty="0" smtClean="0">
                <a:latin typeface="Times New Roman" panose="02020603050405020304" pitchFamily="18" charset="0"/>
              </a:rPr>
              <a:t>Function</a:t>
            </a:r>
          </a:p>
          <a:p>
            <a:pPr lvl="1"/>
            <a:endParaRPr lang="en-US" altLang="ko-KR" dirty="0">
              <a:latin typeface="Times New Roman" panose="02020603050405020304" pitchFamily="18" charset="0"/>
            </a:endParaRPr>
          </a:p>
          <a:p>
            <a:pPr lvl="1"/>
            <a:endParaRPr lang="en-US" altLang="ko-KR" dirty="0" smtClean="0">
              <a:latin typeface="Times New Roman" panose="02020603050405020304" pitchFamily="18" charset="0"/>
            </a:endParaRPr>
          </a:p>
          <a:p>
            <a:pPr lvl="1"/>
            <a:endParaRPr lang="ko-KR" altLang="en-US" dirty="0">
              <a:latin typeface="Times New Roman" panose="02020603050405020304" pitchFamily="18" charset="0"/>
            </a:endParaRPr>
          </a:p>
        </p:txBody>
      </p:sp>
      <p:sp>
        <p:nvSpPr>
          <p:cNvPr id="3" name="제목 2"/>
          <p:cNvSpPr>
            <a:spLocks noGrp="1"/>
          </p:cNvSpPr>
          <p:nvPr>
            <p:ph type="title"/>
          </p:nvPr>
        </p:nvSpPr>
        <p:spPr/>
        <p:txBody>
          <a:bodyPr/>
          <a:lstStyle/>
          <a:p>
            <a:r>
              <a:rPr lang="en-US" altLang="ko-KR" dirty="0" smtClean="0"/>
              <a:t>Convolutional Neural Network</a:t>
            </a:r>
            <a:endParaRPr lang="ko-KR" altLang="en-US" dirty="0"/>
          </a:p>
        </p:txBody>
      </p:sp>
      <p:pic>
        <p:nvPicPr>
          <p:cNvPr id="5" name="그림 4"/>
          <p:cNvPicPr>
            <a:picLocks noChangeAspect="1"/>
          </p:cNvPicPr>
          <p:nvPr/>
        </p:nvPicPr>
        <p:blipFill rotWithShape="1">
          <a:blip r:embed="rId2"/>
          <a:srcRect l="10083" t="45936" r="7126" b="748"/>
          <a:stretch/>
        </p:blipFill>
        <p:spPr>
          <a:xfrm>
            <a:off x="1233185" y="1578688"/>
            <a:ext cx="3322038" cy="2585475"/>
          </a:xfrm>
          <a:prstGeom prst="rect">
            <a:avLst/>
          </a:prstGeom>
        </p:spPr>
      </p:pic>
      <mc:AlternateContent xmlns:mc="http://schemas.openxmlformats.org/markup-compatibility/2006">
        <mc:Choice xmlns:a14="http://schemas.microsoft.com/office/drawing/2010/main" Requires="a14">
          <p:sp>
            <p:nvSpPr>
              <p:cNvPr id="6" name="TextBox 5"/>
              <p:cNvSpPr txBox="1"/>
              <p:nvPr/>
            </p:nvSpPr>
            <p:spPr>
              <a:xfrm>
                <a:off x="1444800" y="4219006"/>
                <a:ext cx="2898807" cy="276999"/>
              </a:xfrm>
              <a:prstGeom prst="rect">
                <a:avLst/>
              </a:prstGeom>
              <a:noFill/>
            </p:spPr>
            <p:txBody>
              <a:bodyPr wrap="none" lIns="0" tIns="0" rIns="0" bIns="0" rtlCol="0">
                <a:spAutoFit/>
              </a:bodyPr>
              <a:lstStyle/>
              <a:p>
                <a14:m>
                  <m:oMath xmlns:m="http://schemas.openxmlformats.org/officeDocument/2006/math">
                    <m:r>
                      <a:rPr lang="en-US" altLang="ko-KR" b="0" i="1" smtClean="0">
                        <a:latin typeface="Cambria Math" panose="02040503050406030204" pitchFamily="18" charset="0"/>
                      </a:rPr>
                      <m:t>𝑅𝑒𝐿𝑈</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e>
                    </m:d>
                    <m:r>
                      <a:rPr lang="en-US" altLang="ko-KR" b="0" i="1" smtClean="0">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m:t>
                        </m:r>
                      </m:e>
                      <m:sup>
                        <m:r>
                          <a:rPr lang="en-US" altLang="ko-KR" b="0" i="1" smtClean="0">
                            <a:latin typeface="Cambria Math" panose="02040503050406030204" pitchFamily="18" charset="0"/>
                          </a:rPr>
                          <m:t>+</m:t>
                        </m:r>
                      </m:sup>
                    </m:sSup>
                    <m:r>
                      <a:rPr lang="en-US" altLang="ko-KR" b="0" i="1" smtClean="0">
                        <a:latin typeface="Cambria Math" panose="02040503050406030204" pitchFamily="18" charset="0"/>
                      </a:rPr>
                      <m:t>=</m:t>
                    </m:r>
                    <m:r>
                      <m:rPr>
                        <m:sty m:val="p"/>
                      </m:rPr>
                      <a:rPr lang="en-US" altLang="ko-KR" b="0" i="0" smtClean="0">
                        <a:latin typeface="Cambria Math" panose="02040503050406030204" pitchFamily="18" charset="0"/>
                      </a:rPr>
                      <m:t>max</m:t>
                    </m:r>
                    <m:r>
                      <a:rPr lang="en-US" altLang="ko-KR" b="0" i="1" smtClean="0">
                        <a:latin typeface="Cambria Math" panose="02040503050406030204" pitchFamily="18" charset="0"/>
                      </a:rPr>
                      <m:t>⁡(0,</m:t>
                    </m:r>
                    <m:r>
                      <a:rPr lang="en-US" altLang="ko-KR" b="0" i="1" smtClean="0">
                        <a:latin typeface="Cambria Math" panose="02040503050406030204" pitchFamily="18" charset="0"/>
                      </a:rPr>
                      <m:t>𝑥</m:t>
                    </m:r>
                    <m:r>
                      <a:rPr lang="en-US" altLang="ko-KR" b="0" i="1" smtClean="0">
                        <a:latin typeface="Cambria Math" panose="02040503050406030204" pitchFamily="18" charset="0"/>
                      </a:rPr>
                      <m:t>)</m:t>
                    </m:r>
                  </m:oMath>
                </a14:m>
                <a:r>
                  <a:rPr lang="en-US" altLang="ko-KR" dirty="0" smtClean="0"/>
                  <a:t> </a:t>
                </a:r>
                <a:endParaRPr lang="ko-KR" altLang="en-US" dirty="0"/>
              </a:p>
            </p:txBody>
          </p:sp>
        </mc:Choice>
        <mc:Fallback>
          <p:sp>
            <p:nvSpPr>
              <p:cNvPr id="6" name="TextBox 5"/>
              <p:cNvSpPr txBox="1">
                <a:spLocks noRot="1" noChangeAspect="1" noMove="1" noResize="1" noEditPoints="1" noAdjustHandles="1" noChangeArrowheads="1" noChangeShapeType="1" noTextEdit="1"/>
              </p:cNvSpPr>
              <p:nvPr/>
            </p:nvSpPr>
            <p:spPr>
              <a:xfrm>
                <a:off x="1444800" y="4219006"/>
                <a:ext cx="2898807" cy="276999"/>
              </a:xfrm>
              <a:prstGeom prst="rect">
                <a:avLst/>
              </a:prstGeom>
              <a:blipFill>
                <a:blip r:embed="rId3"/>
                <a:stretch>
                  <a:fillRect l="-2731" b="-36957"/>
                </a:stretch>
              </a:blipFill>
            </p:spPr>
            <p:txBody>
              <a:bodyPr/>
              <a:lstStyle/>
              <a:p>
                <a:r>
                  <a:rPr lang="ko-KR" altLang="en-US">
                    <a:noFill/>
                  </a:rPr>
                  <a:t> </a:t>
                </a:r>
              </a:p>
            </p:txBody>
          </p:sp>
        </mc:Fallback>
      </mc:AlternateContent>
      <p:pic>
        <p:nvPicPr>
          <p:cNvPr id="7" name="그림 6"/>
          <p:cNvPicPr>
            <a:picLocks noChangeAspect="1"/>
          </p:cNvPicPr>
          <p:nvPr/>
        </p:nvPicPr>
        <p:blipFill>
          <a:blip r:embed="rId4"/>
          <a:stretch>
            <a:fillRect/>
          </a:stretch>
        </p:blipFill>
        <p:spPr>
          <a:xfrm>
            <a:off x="6440376" y="1393446"/>
            <a:ext cx="4431330" cy="2955958"/>
          </a:xfrm>
          <a:prstGeom prst="rect">
            <a:avLst/>
          </a:prstGeom>
        </p:spPr>
      </p:pic>
      <p:sp>
        <p:nvSpPr>
          <p:cNvPr id="8" name="직사각형 7"/>
          <p:cNvSpPr/>
          <p:nvPr/>
        </p:nvSpPr>
        <p:spPr>
          <a:xfrm>
            <a:off x="6224632" y="4219006"/>
            <a:ext cx="5064154" cy="338554"/>
          </a:xfrm>
          <a:prstGeom prst="rect">
            <a:avLst/>
          </a:prstGeom>
        </p:spPr>
        <p:txBody>
          <a:bodyPr wrap="square">
            <a:spAutoFit/>
          </a:bodyPr>
          <a:lstStyle/>
          <a:p>
            <a:pPr algn="ctr"/>
            <a:r>
              <a:rPr lang="en-US" altLang="ko-KR" sz="1600" dirty="0">
                <a:solidFill>
                  <a:srgbClr val="111111"/>
                </a:solidFill>
                <a:latin typeface="Times New Roman" panose="02020603050405020304" pitchFamily="18" charset="0"/>
                <a:cs typeface="Times New Roman" panose="02020603050405020304" pitchFamily="18" charset="0"/>
              </a:rPr>
              <a:t>Visualization of the function computed by a </a:t>
            </a:r>
            <a:r>
              <a:rPr lang="en-US" altLang="ko-KR" sz="1600" dirty="0" err="1">
                <a:solidFill>
                  <a:srgbClr val="111111"/>
                </a:solidFill>
                <a:latin typeface="Times New Roman" panose="02020603050405020304" pitchFamily="18" charset="0"/>
                <a:cs typeface="Times New Roman" panose="02020603050405020304" pitchFamily="18" charset="0"/>
              </a:rPr>
              <a:t>ReLU</a:t>
            </a:r>
            <a:r>
              <a:rPr lang="en-US" altLang="ko-KR" sz="1600" dirty="0">
                <a:solidFill>
                  <a:srgbClr val="111111"/>
                </a:solidFill>
                <a:latin typeface="Times New Roman" panose="02020603050405020304" pitchFamily="18" charset="0"/>
                <a:cs typeface="Times New Roman" panose="02020603050405020304" pitchFamily="18" charset="0"/>
              </a:rPr>
              <a:t> network</a:t>
            </a:r>
            <a:endParaRPr lang="en-US" altLang="ko-KR" sz="1600" b="0" i="0" dirty="0">
              <a:solidFill>
                <a:srgbClr val="111111"/>
              </a:solidFill>
              <a:effectLst/>
              <a:latin typeface="Times New Roman" panose="02020603050405020304" pitchFamily="18" charset="0"/>
              <a:cs typeface="Times New Roman" panose="02020603050405020304" pitchFamily="18" charset="0"/>
            </a:endParaRPr>
          </a:p>
        </p:txBody>
      </p:sp>
      <p:sp>
        <p:nvSpPr>
          <p:cNvPr id="9" name="직사각형 8"/>
          <p:cNvSpPr/>
          <p:nvPr/>
        </p:nvSpPr>
        <p:spPr>
          <a:xfrm>
            <a:off x="1336645" y="6297686"/>
            <a:ext cx="6096000" cy="230832"/>
          </a:xfrm>
          <a:prstGeom prst="rect">
            <a:avLst/>
          </a:prstGeom>
        </p:spPr>
        <p:txBody>
          <a:bodyPr>
            <a:spAutoFit/>
          </a:bodyPr>
          <a:lstStyle/>
          <a:p>
            <a:r>
              <a:rPr lang="en-US" altLang="ko-KR" sz="900" dirty="0" err="1">
                <a:solidFill>
                  <a:srgbClr val="222222"/>
                </a:solidFill>
                <a:latin typeface="Times New Roman" panose="02020603050405020304" pitchFamily="18" charset="0"/>
                <a:cs typeface="Times New Roman" panose="02020603050405020304" pitchFamily="18" charset="0"/>
              </a:rPr>
              <a:t>Montúfar</a:t>
            </a:r>
            <a:r>
              <a:rPr lang="en-US" altLang="ko-KR" sz="900" dirty="0">
                <a:solidFill>
                  <a:srgbClr val="222222"/>
                </a:solidFill>
                <a:latin typeface="Times New Roman" panose="02020603050405020304" pitchFamily="18" charset="0"/>
                <a:cs typeface="Times New Roman" panose="02020603050405020304" pitchFamily="18" charset="0"/>
              </a:rPr>
              <a:t>, Guido. "Notes on the number of linear regions of deep neural networks." (2017).</a:t>
            </a:r>
            <a:endParaRPr lang="ko-KR" altLang="en-US" sz="900" dirty="0">
              <a:latin typeface="Times New Roman" panose="02020603050405020304" pitchFamily="18" charset="0"/>
              <a:cs typeface="Times New Roman" panose="02020603050405020304" pitchFamily="18" charset="0"/>
            </a:endParaRPr>
          </a:p>
        </p:txBody>
      </p:sp>
      <p:sp>
        <p:nvSpPr>
          <p:cNvPr id="4" name="직사각형 3"/>
          <p:cNvSpPr/>
          <p:nvPr/>
        </p:nvSpPr>
        <p:spPr>
          <a:xfrm>
            <a:off x="892030" y="4954031"/>
            <a:ext cx="10332440" cy="646331"/>
          </a:xfrm>
          <a:prstGeom prst="rect">
            <a:avLst/>
          </a:prstGeom>
        </p:spPr>
        <p:txBody>
          <a:bodyPr wrap="square">
            <a:spAutoFit/>
          </a:bodyPr>
          <a:lstStyle/>
          <a:p>
            <a:pPr marL="742950" lvl="1" indent="-285750">
              <a:buFont typeface="Arial" panose="020B0604020202020204" pitchFamily="34" charset="0"/>
              <a:buChar char="•"/>
            </a:pPr>
            <a:r>
              <a:rPr lang="en-US" altLang="ko-KR" dirty="0" err="1">
                <a:latin typeface="Times New Roman" panose="02020603050405020304" pitchFamily="18" charset="0"/>
              </a:rPr>
              <a:t>ReLU</a:t>
            </a:r>
            <a:r>
              <a:rPr lang="en-US" altLang="ko-KR" dirty="0">
                <a:latin typeface="Times New Roman" panose="02020603050405020304" pitchFamily="18" charset="0"/>
              </a:rPr>
              <a:t>(Rectified Linear Unit) is the one of the most popular activation function which is linear for positive values and zero for negative values.</a:t>
            </a:r>
          </a:p>
        </p:txBody>
      </p:sp>
    </p:spTree>
    <p:extLst>
      <p:ext uri="{BB962C8B-B14F-4D97-AF65-F5344CB8AC3E}">
        <p14:creationId xmlns:p14="http://schemas.microsoft.com/office/powerpoint/2010/main" val="7158346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179284" y="949450"/>
            <a:ext cx="6078904" cy="5406899"/>
          </a:xfrm>
        </p:spPr>
        <p:txBody>
          <a:bodyPr/>
          <a:lstStyle/>
          <a:p>
            <a:r>
              <a:rPr lang="en-US" altLang="ko-KR" dirty="0" smtClean="0">
                <a:latin typeface="Times New Roman" panose="02020603050405020304" pitchFamily="18" charset="0"/>
              </a:rPr>
              <a:t>Gradient </a:t>
            </a:r>
            <a:r>
              <a:rPr lang="en-US" altLang="ko-KR" dirty="0" smtClean="0">
                <a:latin typeface="Times New Roman" panose="02020603050405020304" pitchFamily="18" charset="0"/>
              </a:rPr>
              <a:t>Descent</a:t>
            </a:r>
            <a:endParaRPr lang="ko-KR" altLang="en-US" dirty="0">
              <a:latin typeface="Times New Roman" panose="02020603050405020304" pitchFamily="18" charset="0"/>
            </a:endParaRPr>
          </a:p>
          <a:p>
            <a:pPr lvl="1"/>
            <a:r>
              <a:rPr lang="en-US" altLang="ko-KR" dirty="0" smtClean="0">
                <a:latin typeface="Times New Roman" panose="02020603050405020304" pitchFamily="18" charset="0"/>
              </a:rPr>
              <a:t>Deep learning model calculated th</a:t>
            </a:r>
            <a:r>
              <a:rPr lang="en-US" altLang="ko-KR" dirty="0" smtClean="0">
                <a:latin typeface="Times New Roman" panose="02020603050405020304" pitchFamily="18" charset="0"/>
              </a:rPr>
              <a:t>e </a:t>
            </a:r>
            <a:r>
              <a:rPr lang="en-US" altLang="ko-KR" dirty="0" smtClean="0">
                <a:latin typeface="Times New Roman" panose="02020603050405020304" pitchFamily="18" charset="0"/>
              </a:rPr>
              <a:t>loss, difference of the model prediction and ground truth to know current error of the model and to update the model parameters during training by minimizing the loss.</a:t>
            </a:r>
          </a:p>
          <a:p>
            <a:pPr lvl="1"/>
            <a:endParaRPr lang="en-US" altLang="ko-KR" dirty="0" smtClean="0">
              <a:latin typeface="Times New Roman" panose="02020603050405020304" pitchFamily="18" charset="0"/>
            </a:endParaRPr>
          </a:p>
          <a:p>
            <a:pPr lvl="1"/>
            <a:r>
              <a:rPr lang="en-US" altLang="ko-KR" dirty="0" smtClean="0">
                <a:latin typeface="Times New Roman" panose="02020603050405020304" pitchFamily="18" charset="0"/>
              </a:rPr>
              <a:t>The mathematical equation that calculated loss is loss function and basically loss function is the differentiable function. Because to update model parameters we need to calculate ‘gradients’.</a:t>
            </a:r>
          </a:p>
          <a:p>
            <a:pPr lvl="1"/>
            <a:endParaRPr lang="en-US" altLang="ko-KR" dirty="0" smtClean="0">
              <a:latin typeface="Times New Roman" panose="02020603050405020304" pitchFamily="18" charset="0"/>
            </a:endParaRPr>
          </a:p>
          <a:p>
            <a:pPr lvl="1"/>
            <a:r>
              <a:rPr lang="en-US" altLang="ko-KR" dirty="0" smtClean="0">
                <a:latin typeface="Times New Roman" panose="02020603050405020304" pitchFamily="18" charset="0"/>
              </a:rPr>
              <a:t>Gradient is partial derivatives of a function with respect to its parameters. During training, gradient is computed by performing back propagation. After gradients are computed, they are used to update the model parameters by optimization algorithm.</a:t>
            </a:r>
            <a:endParaRPr lang="ko-KR" altLang="en-US" dirty="0">
              <a:latin typeface="Times New Roman" panose="02020603050405020304" pitchFamily="18" charset="0"/>
            </a:endParaRPr>
          </a:p>
        </p:txBody>
      </p:sp>
      <p:sp>
        <p:nvSpPr>
          <p:cNvPr id="3" name="제목 2"/>
          <p:cNvSpPr>
            <a:spLocks noGrp="1"/>
          </p:cNvSpPr>
          <p:nvPr>
            <p:ph type="title"/>
          </p:nvPr>
        </p:nvSpPr>
        <p:spPr/>
        <p:txBody>
          <a:bodyPr/>
          <a:lstStyle/>
          <a:p>
            <a:r>
              <a:rPr lang="en-US" altLang="ko-KR" dirty="0"/>
              <a:t>Back Propagation</a:t>
            </a:r>
          </a:p>
        </p:txBody>
      </p:sp>
      <p:pic>
        <p:nvPicPr>
          <p:cNvPr id="44" name="Gradient_Descent_in_2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437408" y="2206901"/>
            <a:ext cx="2514904" cy="2514904"/>
          </a:xfrm>
          <a:prstGeom prst="rect">
            <a:avLst/>
          </a:prstGeom>
        </p:spPr>
      </p:pic>
      <p:sp>
        <p:nvSpPr>
          <p:cNvPr id="45" name="직사각형 44"/>
          <p:cNvSpPr/>
          <p:nvPr/>
        </p:nvSpPr>
        <p:spPr>
          <a:xfrm>
            <a:off x="9629504" y="4843933"/>
            <a:ext cx="2130711" cy="338554"/>
          </a:xfrm>
          <a:prstGeom prst="rect">
            <a:avLst/>
          </a:prstGeom>
        </p:spPr>
        <p:txBody>
          <a:bodyPr wrap="none">
            <a:spAutoFit/>
          </a:bodyPr>
          <a:lstStyle/>
          <a:p>
            <a:r>
              <a:rPr lang="en-US" altLang="ko-KR" sz="1600" dirty="0">
                <a:solidFill>
                  <a:srgbClr val="202122"/>
                </a:solidFill>
                <a:latin typeface="Times New Roman" panose="02020603050405020304" pitchFamily="18" charset="0"/>
                <a:cs typeface="Times New Roman" panose="02020603050405020304" pitchFamily="18" charset="0"/>
              </a:rPr>
              <a:t>Gradient Descent in 2D</a:t>
            </a:r>
            <a:endParaRPr lang="ko-KR" altLang="en-US" sz="1600" dirty="0">
              <a:latin typeface="Times New Roman" panose="02020603050405020304" pitchFamily="18" charset="0"/>
              <a:cs typeface="Times New Roman" panose="02020603050405020304" pitchFamily="18" charset="0"/>
            </a:endParaRPr>
          </a:p>
        </p:txBody>
      </p:sp>
      <p:pic>
        <p:nvPicPr>
          <p:cNvPr id="1026" name="Picture 2" descr="Gradient Descent from scratch | Kagg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7604" y="2206902"/>
            <a:ext cx="2440388" cy="2514903"/>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6782442" y="4843933"/>
            <a:ext cx="2130711" cy="338554"/>
          </a:xfrm>
          <a:prstGeom prst="rect">
            <a:avLst/>
          </a:prstGeom>
        </p:spPr>
        <p:txBody>
          <a:bodyPr wrap="none">
            <a:spAutoFit/>
          </a:bodyPr>
          <a:lstStyle/>
          <a:p>
            <a:r>
              <a:rPr lang="en-US" altLang="ko-KR" sz="1600" dirty="0">
                <a:solidFill>
                  <a:srgbClr val="202122"/>
                </a:solidFill>
                <a:latin typeface="Times New Roman" panose="02020603050405020304" pitchFamily="18" charset="0"/>
                <a:cs typeface="Times New Roman" panose="02020603050405020304" pitchFamily="18" charset="0"/>
              </a:rPr>
              <a:t>Gradient Descent in 2D</a:t>
            </a:r>
            <a:endParaRPr lang="ko-KR"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5715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4"/>
                                        </p:tgtEl>
                                      </p:cBhvr>
                                    </p:cmd>
                                  </p:childTnLst>
                                </p:cTn>
                              </p:par>
                            </p:childTnLst>
                          </p:cTn>
                        </p:par>
                      </p:childTnLst>
                    </p:cTn>
                  </p:par>
                </p:childTnLst>
              </p:cTn>
              <p:nextCondLst>
                <p:cond evt="onClick" delay="0">
                  <p:tgtEl>
                    <p:spTgt spid="44"/>
                  </p:tgtEl>
                </p:cond>
              </p:nextCondLst>
            </p:seq>
            <p:video>
              <p:cMediaNode vol="80000">
                <p:cTn id="7" fill="hold" display="0">
                  <p:stCondLst>
                    <p:cond delay="indefinite"/>
                  </p:stCondLst>
                </p:cTn>
                <p:tgtEl>
                  <p:spTgt spid="4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smtClean="0">
                <a:latin typeface="Times New Roman" panose="02020603050405020304" pitchFamily="18" charset="0"/>
              </a:rPr>
              <a:t>Chain Rule</a:t>
            </a:r>
            <a:endParaRPr lang="ko-KR" altLang="en-US" dirty="0">
              <a:latin typeface="Times New Roman" panose="02020603050405020304" pitchFamily="18" charset="0"/>
            </a:endParaRPr>
          </a:p>
          <a:p>
            <a:endParaRPr lang="ko-KR" altLang="en-US" dirty="0">
              <a:latin typeface="Times New Roman" panose="02020603050405020304" pitchFamily="18" charset="0"/>
            </a:endParaRPr>
          </a:p>
        </p:txBody>
      </p:sp>
      <p:sp>
        <p:nvSpPr>
          <p:cNvPr id="3" name="제목 2"/>
          <p:cNvSpPr>
            <a:spLocks noGrp="1"/>
          </p:cNvSpPr>
          <p:nvPr>
            <p:ph type="title"/>
          </p:nvPr>
        </p:nvSpPr>
        <p:spPr/>
        <p:txBody>
          <a:bodyPr/>
          <a:lstStyle/>
          <a:p>
            <a:r>
              <a:rPr lang="en-US" altLang="ko-KR" dirty="0"/>
              <a:t>Back Propagation</a:t>
            </a:r>
          </a:p>
        </p:txBody>
      </p:sp>
      <p:grpSp>
        <p:nvGrpSpPr>
          <p:cNvPr id="39" name="그룹 38"/>
          <p:cNvGrpSpPr/>
          <p:nvPr/>
        </p:nvGrpSpPr>
        <p:grpSpPr>
          <a:xfrm>
            <a:off x="389784" y="1588812"/>
            <a:ext cx="5240012" cy="2629021"/>
            <a:chOff x="989900" y="1616409"/>
            <a:chExt cx="5240012" cy="2629021"/>
          </a:xfrm>
        </p:grpSpPr>
        <p:sp>
          <p:nvSpPr>
            <p:cNvPr id="4" name="타원 3"/>
            <p:cNvSpPr/>
            <p:nvPr/>
          </p:nvSpPr>
          <p:spPr>
            <a:xfrm>
              <a:off x="1770078" y="1904301"/>
              <a:ext cx="570451" cy="394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dirty="0" smtClean="0">
                  <a:solidFill>
                    <a:schemeClr val="tx1"/>
                  </a:solidFill>
                </a:rPr>
                <a:t>MUL</a:t>
              </a:r>
              <a:endParaRPr lang="ko-KR" altLang="en-US" sz="1200" dirty="0">
                <a:solidFill>
                  <a:schemeClr val="tx1"/>
                </a:solidFill>
              </a:endParaRPr>
            </a:p>
          </p:txBody>
        </p:sp>
        <p:cxnSp>
          <p:nvCxnSpPr>
            <p:cNvPr id="6" name="직선 화살표 연결선 5"/>
            <p:cNvCxnSpPr/>
            <p:nvPr/>
          </p:nvCxnSpPr>
          <p:spPr>
            <a:xfrm>
              <a:off x="1384183" y="1837189"/>
              <a:ext cx="268448" cy="1342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p:cNvCxnSpPr/>
            <p:nvPr/>
          </p:nvCxnSpPr>
          <p:spPr>
            <a:xfrm flipV="1">
              <a:off x="1384183" y="2231471"/>
              <a:ext cx="268448" cy="1342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40903" y="1616409"/>
              <a:ext cx="243280" cy="369332"/>
            </a:xfrm>
            <a:prstGeom prst="rect">
              <a:avLst/>
            </a:prstGeom>
            <a:noFill/>
          </p:spPr>
          <p:txBody>
            <a:bodyPr wrap="square" rtlCol="0">
              <a:spAutoFit/>
            </a:bodyPr>
            <a:lstStyle/>
            <a:p>
              <a:pPr algn="ctr"/>
              <a:r>
                <a:rPr lang="en-US" altLang="ko-KR" dirty="0" smtClean="0"/>
                <a:t>x</a:t>
              </a:r>
              <a:endParaRPr lang="ko-KR" altLang="en-US" dirty="0"/>
            </a:p>
          </p:txBody>
        </p:sp>
        <mc:AlternateContent xmlns:mc="http://schemas.openxmlformats.org/markup-compatibility/2006" xmlns:a14="http://schemas.microsoft.com/office/drawing/2010/main">
          <mc:Choice Requires="a14">
            <p:sp>
              <p:nvSpPr>
                <p:cNvPr id="9" name="TextBox 8"/>
                <p:cNvSpPr txBox="1"/>
                <p:nvPr/>
              </p:nvSpPr>
              <p:spPr>
                <a:xfrm>
                  <a:off x="989900" y="2141859"/>
                  <a:ext cx="335559" cy="369332"/>
                </a:xfrm>
                <a:prstGeom prst="rect">
                  <a:avLst/>
                </a:prstGeom>
                <a:noFill/>
              </p:spPr>
              <p:txBody>
                <a:bodyPr wrap="square" rtlCol="0">
                  <a:spAutoFit/>
                </a:bodyPr>
                <a:lstStyle/>
                <a:p>
                  <a:pPr algn="ctr"/>
                  <a14:m>
                    <m:oMathPara xmlns:m="http://schemas.openxmlformats.org/officeDocument/2006/math">
                      <m:oMathParaPr>
                        <m:jc m:val="right"/>
                      </m:oMathParaPr>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1</m:t>
                            </m:r>
                          </m:sub>
                        </m:sSub>
                      </m:oMath>
                    </m:oMathPara>
                  </a14:m>
                  <a:endParaRPr lang="ko-KR"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989900" y="2141859"/>
                  <a:ext cx="335559" cy="369332"/>
                </a:xfrm>
                <a:prstGeom prst="rect">
                  <a:avLst/>
                </a:prstGeom>
                <a:blipFill>
                  <a:blip r:embed="rId2"/>
                  <a:stretch>
                    <a:fillRect r="-20000" b="-3333"/>
                  </a:stretch>
                </a:blipFill>
              </p:spPr>
              <p:txBody>
                <a:bodyPr/>
                <a:lstStyle/>
                <a:p>
                  <a:r>
                    <a:rPr lang="ko-KR" altLang="en-US">
                      <a:noFill/>
                    </a:rPr>
                    <a:t> </a:t>
                  </a:r>
                </a:p>
              </p:txBody>
            </p:sp>
          </mc:Fallback>
        </mc:AlternateContent>
        <p:cxnSp>
          <p:nvCxnSpPr>
            <p:cNvPr id="10" name="직선 화살표 연결선 9"/>
            <p:cNvCxnSpPr/>
            <p:nvPr/>
          </p:nvCxnSpPr>
          <p:spPr>
            <a:xfrm>
              <a:off x="2340529" y="2223082"/>
              <a:ext cx="385895" cy="197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타원 11"/>
            <p:cNvSpPr/>
            <p:nvPr/>
          </p:nvSpPr>
          <p:spPr>
            <a:xfrm>
              <a:off x="2785148" y="2365695"/>
              <a:ext cx="570451" cy="394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dirty="0" smtClean="0">
                  <a:solidFill>
                    <a:schemeClr val="tx1"/>
                  </a:solidFill>
                </a:rPr>
                <a:t>ADD</a:t>
              </a:r>
              <a:endParaRPr lang="ko-KR" altLang="en-US" sz="1200" dirty="0">
                <a:solidFill>
                  <a:schemeClr val="tx1"/>
                </a:solidFill>
              </a:endParaRPr>
            </a:p>
          </p:txBody>
        </p:sp>
        <mc:AlternateContent xmlns:mc="http://schemas.openxmlformats.org/markup-compatibility/2006" xmlns:a14="http://schemas.microsoft.com/office/drawing/2010/main">
          <mc:Choice Requires="a14">
            <p:sp>
              <p:nvSpPr>
                <p:cNvPr id="13" name="TextBox 12"/>
                <p:cNvSpPr txBox="1"/>
                <p:nvPr/>
              </p:nvSpPr>
              <p:spPr>
                <a:xfrm>
                  <a:off x="2432811" y="1971305"/>
                  <a:ext cx="335559" cy="369332"/>
                </a:xfrm>
                <a:prstGeom prst="rect">
                  <a:avLst/>
                </a:prstGeom>
                <a:noFill/>
              </p:spPr>
              <p:txBody>
                <a:bodyPr wrap="square" rtlCol="0">
                  <a:spAutoFit/>
                </a:bodyPr>
                <a:lstStyle/>
                <a:p>
                  <a:pPr algn="ctr"/>
                  <a14:m>
                    <m:oMathPara xmlns:m="http://schemas.openxmlformats.org/officeDocument/2006/math">
                      <m:oMathParaPr>
                        <m:jc m:val="right"/>
                      </m:oMathParaPr>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𝑜</m:t>
                            </m:r>
                          </m:e>
                          <m:sub>
                            <m:r>
                              <a:rPr lang="en-US" altLang="ko-KR" b="0" i="1" smtClean="0">
                                <a:latin typeface="Cambria Math" panose="02040503050406030204" pitchFamily="18" charset="0"/>
                              </a:rPr>
                              <m:t>1</m:t>
                            </m:r>
                          </m:sub>
                        </m:sSub>
                      </m:oMath>
                    </m:oMathPara>
                  </a14:m>
                  <a:endParaRPr lang="ko-KR"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32811" y="1971305"/>
                  <a:ext cx="335559" cy="369332"/>
                </a:xfrm>
                <a:prstGeom prst="rect">
                  <a:avLst/>
                </a:prstGeom>
                <a:blipFill>
                  <a:blip r:embed="rId3"/>
                  <a:stretch>
                    <a:fillRect r="-5455" b="-3333"/>
                  </a:stretch>
                </a:blipFill>
              </p:spPr>
              <p:txBody>
                <a:bodyPr/>
                <a:lstStyle/>
                <a:p>
                  <a:r>
                    <a:rPr lang="ko-KR" altLang="en-US">
                      <a:noFill/>
                    </a:rPr>
                    <a:t> </a:t>
                  </a:r>
                </a:p>
              </p:txBody>
            </p:sp>
          </mc:Fallback>
        </mc:AlternateContent>
        <p:cxnSp>
          <p:nvCxnSpPr>
            <p:cNvPr id="15" name="직선 화살표 연결선 14"/>
            <p:cNvCxnSpPr/>
            <p:nvPr/>
          </p:nvCxnSpPr>
          <p:spPr>
            <a:xfrm flipV="1">
              <a:off x="2340529" y="2659418"/>
              <a:ext cx="385895" cy="197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1988191" y="2672381"/>
                  <a:ext cx="335559" cy="369332"/>
                </a:xfrm>
                <a:prstGeom prst="rect">
                  <a:avLst/>
                </a:prstGeom>
                <a:noFill/>
              </p:spPr>
              <p:txBody>
                <a:bodyPr wrap="square" rtlCol="0">
                  <a:spAutoFit/>
                </a:bodyPr>
                <a:lstStyle/>
                <a:p>
                  <a:pPr algn="ctr"/>
                  <a14:m>
                    <m:oMathPara xmlns:m="http://schemas.openxmlformats.org/officeDocument/2006/math">
                      <m:oMathParaPr>
                        <m:jc m:val="right"/>
                      </m:oMathParaPr>
                      <m:oMath xmlns:m="http://schemas.openxmlformats.org/officeDocument/2006/math">
                        <m:r>
                          <a:rPr lang="en-US" altLang="ko-KR" b="0" i="1" smtClean="0">
                            <a:latin typeface="Cambria Math" panose="02040503050406030204" pitchFamily="18" charset="0"/>
                          </a:rPr>
                          <m:t>𝑏</m:t>
                        </m:r>
                      </m:oMath>
                    </m:oMathPara>
                  </a14:m>
                  <a:endParaRPr lang="ko-KR" alt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1988191" y="2672381"/>
                  <a:ext cx="335559" cy="369332"/>
                </a:xfrm>
                <a:prstGeom prst="rect">
                  <a:avLst/>
                </a:prstGeom>
                <a:blipFill>
                  <a:blip r:embed="rId4"/>
                  <a:stretch>
                    <a:fillRect/>
                  </a:stretch>
                </a:blipFill>
              </p:spPr>
              <p:txBody>
                <a:bodyPr/>
                <a:lstStyle/>
                <a:p>
                  <a:r>
                    <a:rPr lang="ko-KR" altLang="en-US">
                      <a:noFill/>
                    </a:rPr>
                    <a:t> </a:t>
                  </a:r>
                </a:p>
              </p:txBody>
            </p:sp>
          </mc:Fallback>
        </mc:AlternateContent>
        <p:sp>
          <p:nvSpPr>
            <p:cNvPr id="19" name="타원 18"/>
            <p:cNvSpPr/>
            <p:nvPr/>
          </p:nvSpPr>
          <p:spPr>
            <a:xfrm>
              <a:off x="3816997" y="2710726"/>
              <a:ext cx="570451" cy="3942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dirty="0" smtClean="0">
                  <a:solidFill>
                    <a:schemeClr val="tx1"/>
                  </a:solidFill>
                </a:rPr>
                <a:t>Loss</a:t>
              </a:r>
              <a:endParaRPr lang="ko-KR" altLang="en-US" sz="1200" dirty="0">
                <a:solidFill>
                  <a:schemeClr val="tx1"/>
                </a:solidFill>
              </a:endParaRPr>
            </a:p>
          </p:txBody>
        </p:sp>
        <p:cxnSp>
          <p:nvCxnSpPr>
            <p:cNvPr id="24" name="직선 화살표 연결선 23"/>
            <p:cNvCxnSpPr/>
            <p:nvPr/>
          </p:nvCxnSpPr>
          <p:spPr>
            <a:xfrm>
              <a:off x="3389156" y="2642422"/>
              <a:ext cx="385895" cy="197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3481438" y="2390645"/>
                  <a:ext cx="335559" cy="369332"/>
                </a:xfrm>
                <a:prstGeom prst="rect">
                  <a:avLst/>
                </a:prstGeom>
                <a:noFill/>
              </p:spPr>
              <p:txBody>
                <a:bodyPr wrap="square" rtlCol="0">
                  <a:spAutoFit/>
                </a:bodyPr>
                <a:lstStyle/>
                <a:p>
                  <a:pPr algn="ctr"/>
                  <a14:m>
                    <m:oMathPara xmlns:m="http://schemas.openxmlformats.org/officeDocument/2006/math">
                      <m:oMathParaPr>
                        <m:jc m:val="right"/>
                      </m:oMathParaPr>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𝑜</m:t>
                            </m:r>
                          </m:e>
                          <m:sub>
                            <m:r>
                              <a:rPr lang="en-US" altLang="ko-KR" b="0" i="1" smtClean="0">
                                <a:latin typeface="Cambria Math" panose="02040503050406030204" pitchFamily="18" charset="0"/>
                              </a:rPr>
                              <m:t>2</m:t>
                            </m:r>
                          </m:sub>
                        </m:sSub>
                      </m:oMath>
                    </m:oMathPara>
                  </a14:m>
                  <a:endParaRPr lang="ko-KR" alt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3481438" y="2390645"/>
                  <a:ext cx="335559" cy="369332"/>
                </a:xfrm>
                <a:prstGeom prst="rect">
                  <a:avLst/>
                </a:prstGeom>
                <a:blipFill>
                  <a:blip r:embed="rId5"/>
                  <a:stretch>
                    <a:fillRect r="-7273" b="-3333"/>
                  </a:stretch>
                </a:blipFill>
              </p:spPr>
              <p:txBody>
                <a:bodyPr/>
                <a:lstStyle/>
                <a:p>
                  <a:r>
                    <a:rPr lang="ko-KR" altLang="en-US">
                      <a:noFill/>
                    </a:rPr>
                    <a:t> </a:t>
                  </a:r>
                </a:p>
              </p:txBody>
            </p:sp>
          </mc:Fallback>
        </mc:AlternateContent>
        <p:cxnSp>
          <p:nvCxnSpPr>
            <p:cNvPr id="26" name="직선 화살표 연결선 25"/>
            <p:cNvCxnSpPr/>
            <p:nvPr/>
          </p:nvCxnSpPr>
          <p:spPr>
            <a:xfrm flipV="1">
              <a:off x="3389156" y="3091828"/>
              <a:ext cx="385895" cy="197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3036818" y="3104791"/>
                  <a:ext cx="335559" cy="369332"/>
                </a:xfrm>
                <a:prstGeom prst="rect">
                  <a:avLst/>
                </a:prstGeom>
                <a:noFill/>
              </p:spPr>
              <p:txBody>
                <a:bodyPr wrap="square" rtlCol="0">
                  <a:spAutoFit/>
                </a:bodyPr>
                <a:lstStyle/>
                <a:p>
                  <a:pPr algn="ctr"/>
                  <a14:m>
                    <m:oMathPara xmlns:m="http://schemas.openxmlformats.org/officeDocument/2006/math">
                      <m:oMathParaPr>
                        <m:jc m:val="right"/>
                      </m:oMathParaPr>
                      <m:oMath xmlns:m="http://schemas.openxmlformats.org/officeDocument/2006/math">
                        <m:r>
                          <a:rPr lang="en-US" altLang="ko-KR" b="0" i="1" smtClean="0">
                            <a:latin typeface="Cambria Math" panose="02040503050406030204" pitchFamily="18" charset="0"/>
                          </a:rPr>
                          <m:t>𝑦</m:t>
                        </m:r>
                      </m:oMath>
                    </m:oMathPara>
                  </a14:m>
                  <a:endParaRPr lang="ko-KR" alt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3036818" y="3104791"/>
                  <a:ext cx="335559" cy="369332"/>
                </a:xfrm>
                <a:prstGeom prst="rect">
                  <a:avLst/>
                </a:prstGeom>
                <a:blipFill>
                  <a:blip r:embed="rId6"/>
                  <a:stretch>
                    <a:fillRect b="-10000"/>
                  </a:stretch>
                </a:blipFill>
              </p:spPr>
              <p:txBody>
                <a:bodyPr/>
                <a:lstStyle/>
                <a:p>
                  <a:r>
                    <a:rPr lang="ko-KR" altLang="en-US">
                      <a:noFill/>
                    </a:rPr>
                    <a:t> </a:t>
                  </a:r>
                </a:p>
              </p:txBody>
            </p:sp>
          </mc:Fallback>
        </mc:AlternateContent>
        <p:cxnSp>
          <p:nvCxnSpPr>
            <p:cNvPr id="28" name="직선 화살표 연결선 27"/>
            <p:cNvCxnSpPr/>
            <p:nvPr/>
          </p:nvCxnSpPr>
          <p:spPr>
            <a:xfrm flipV="1">
              <a:off x="4387448" y="2938865"/>
              <a:ext cx="38589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4790119" y="2750707"/>
                  <a:ext cx="1439793" cy="3693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ko-KR" b="0" i="1" smtClean="0">
                            <a:latin typeface="Cambria Math" panose="02040503050406030204" pitchFamily="18" charset="0"/>
                          </a:rPr>
                          <m:t>𝑒</m:t>
                        </m:r>
                        <m:sSup>
                          <m:sSupPr>
                            <m:ctrlPr>
                              <a:rPr lang="en-US" altLang="ko-KR" b="0" i="1" smtClean="0">
                                <a:latin typeface="Cambria Math" panose="02040503050406030204" pitchFamily="18" charset="0"/>
                              </a:rPr>
                            </m:ctrlPr>
                          </m:sSupPr>
                          <m:e>
                            <m:r>
                              <a:rPr lang="en-US" altLang="ko-KR" i="1">
                                <a:latin typeface="Cambria Math" panose="02040503050406030204" pitchFamily="18" charset="0"/>
                              </a:rPr>
                              <m:t>=(</m:t>
                            </m:r>
                            <m:r>
                              <a:rPr lang="en-US" altLang="ko-KR" i="1">
                                <a:latin typeface="Cambria Math" panose="02040503050406030204" pitchFamily="18" charset="0"/>
                              </a:rPr>
                              <m:t>𝑦</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2</m:t>
                                </m:r>
                              </m:sub>
                            </m:sSub>
                            <m:r>
                              <a:rPr lang="en-US" altLang="ko-KR" i="1">
                                <a:latin typeface="Cambria Math" panose="02040503050406030204" pitchFamily="18" charset="0"/>
                              </a:rPr>
                              <m:t>)</m:t>
                            </m:r>
                          </m:e>
                          <m:sup>
                            <m:r>
                              <a:rPr lang="en-US" altLang="ko-KR" b="0" i="1" smtClean="0">
                                <a:latin typeface="Cambria Math" panose="02040503050406030204" pitchFamily="18" charset="0"/>
                              </a:rPr>
                              <m:t>2</m:t>
                            </m:r>
                          </m:sup>
                        </m:sSup>
                      </m:oMath>
                    </m:oMathPara>
                  </a14:m>
                  <a:endParaRPr lang="ko-KR" alt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4790119" y="2750707"/>
                  <a:ext cx="1439793" cy="369332"/>
                </a:xfrm>
                <a:prstGeom prst="rect">
                  <a:avLst/>
                </a:prstGeom>
                <a:blipFill>
                  <a:blip r:embed="rId7"/>
                  <a:stretch>
                    <a:fillRect r="-2954" b="-1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075348" y="3322100"/>
                  <a:ext cx="2916255" cy="92333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𝑜</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𝑥</m:t>
                        </m:r>
                      </m:oMath>
                    </m:oMathPara>
                  </a14:m>
                  <a:endParaRPr lang="en-US" altLang="ko-KR" b="0" dirty="0" smtClean="0"/>
                </a:p>
                <a:p>
                  <a:pPr algn="ctr"/>
                  <a14:m>
                    <m:oMathPara xmlns:m="http://schemas.openxmlformats.org/officeDocument/2006/math">
                      <m:oMathParaPr>
                        <m:jc m:val="left"/>
                      </m:oMathParaPr>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b="0" i="1" smtClean="0">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1</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𝑏</m:t>
                        </m:r>
                      </m:oMath>
                    </m:oMathPara>
                  </a14:m>
                  <a:endParaRPr lang="en-US" altLang="ko-KR" i="1" dirty="0" smtClean="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altLang="ko-KR" i="1">
                            <a:latin typeface="Cambria Math" panose="02040503050406030204" pitchFamily="18" charset="0"/>
                          </a:rPr>
                          <m:t>𝑒</m:t>
                        </m:r>
                        <m:sSup>
                          <m:sSupPr>
                            <m:ctrlPr>
                              <a:rPr lang="en-US" altLang="ko-KR" i="1">
                                <a:latin typeface="Cambria Math" panose="02040503050406030204" pitchFamily="18" charset="0"/>
                              </a:rPr>
                            </m:ctrlPr>
                          </m:sSupPr>
                          <m:e>
                            <m:r>
                              <a:rPr lang="en-US" altLang="ko-KR" i="1">
                                <a:latin typeface="Cambria Math" panose="02040503050406030204" pitchFamily="18" charset="0"/>
                              </a:rPr>
                              <m:t>=(</m:t>
                            </m:r>
                            <m:r>
                              <a:rPr lang="en-US" altLang="ko-KR" i="1">
                                <a:latin typeface="Cambria Math" panose="02040503050406030204" pitchFamily="18" charset="0"/>
                              </a:rPr>
                              <m:t>𝑦</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2</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oMath>
                    </m:oMathPara>
                  </a14:m>
                  <a:endParaRPr lang="en-US" altLang="ko-KR" dirty="0"/>
                </a:p>
              </p:txBody>
            </p:sp>
          </mc:Choice>
          <mc:Fallback xmlns="">
            <p:sp>
              <p:nvSpPr>
                <p:cNvPr id="40" name="TextBox 39"/>
                <p:cNvSpPr txBox="1">
                  <a:spLocks noRot="1" noChangeAspect="1" noMove="1" noResize="1" noEditPoints="1" noAdjustHandles="1" noChangeArrowheads="1" noChangeShapeType="1" noTextEdit="1"/>
                </p:cNvSpPr>
                <p:nvPr/>
              </p:nvSpPr>
              <p:spPr>
                <a:xfrm>
                  <a:off x="1075348" y="3322100"/>
                  <a:ext cx="2916255" cy="923330"/>
                </a:xfrm>
                <a:prstGeom prst="rect">
                  <a:avLst/>
                </a:prstGeom>
                <a:blipFill>
                  <a:blip r:embed="rId8"/>
                  <a:stretch>
                    <a:fillRect b="-5921"/>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41" name="TextBox 40"/>
              <p:cNvSpPr txBox="1"/>
              <p:nvPr/>
            </p:nvSpPr>
            <p:spPr>
              <a:xfrm>
                <a:off x="5754848" y="1588812"/>
                <a:ext cx="625786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𝑖𝑓</m:t>
                      </m:r>
                      <m:r>
                        <a:rPr lang="en-US" altLang="ko-KR" b="0" i="1" smtClean="0">
                          <a:latin typeface="Cambria Math" panose="02040503050406030204" pitchFamily="18" charset="0"/>
                        </a:rPr>
                        <m:t> </m:t>
                      </m:r>
                      <m:r>
                        <a:rPr lang="en-US" altLang="ko-KR" b="0" i="1" smtClean="0">
                          <a:latin typeface="Cambria Math" panose="02040503050406030204" pitchFamily="18" charset="0"/>
                        </a:rPr>
                        <m:t>𝑥</m:t>
                      </m:r>
                      <m:r>
                        <a:rPr lang="en-US" altLang="ko-KR" b="0" i="1" smtClean="0">
                          <a:latin typeface="Cambria Math" panose="02040503050406030204" pitchFamily="18" charset="0"/>
                        </a:rPr>
                        <m:t>=−1, </m:t>
                      </m:r>
                      <m:r>
                        <a:rPr lang="en-US" altLang="ko-KR" b="0" i="1" smtClean="0">
                          <a:latin typeface="Cambria Math" panose="02040503050406030204" pitchFamily="18" charset="0"/>
                        </a:rPr>
                        <m:t>𝑦</m:t>
                      </m:r>
                      <m:r>
                        <a:rPr lang="en-US" altLang="ko-KR" b="0" i="1" smtClean="0">
                          <a:latin typeface="Cambria Math" panose="02040503050406030204" pitchFamily="18" charset="0"/>
                        </a:rPr>
                        <m:t>=1,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=0,</m:t>
                      </m:r>
                      <m:r>
                        <a:rPr lang="en-US" altLang="ko-KR" b="0" i="1" smtClean="0">
                          <a:latin typeface="Cambria Math" panose="02040503050406030204" pitchFamily="18" charset="0"/>
                        </a:rPr>
                        <m:t>𝑏</m:t>
                      </m:r>
                      <m:r>
                        <a:rPr lang="en-US" altLang="ko-KR" i="1">
                          <a:latin typeface="Cambria Math" panose="02040503050406030204" pitchFamily="18" charset="0"/>
                        </a:rPr>
                        <m:t>=0</m:t>
                      </m:r>
                      <m:r>
                        <a:rPr lang="en-US" altLang="ko-KR" b="0" i="1" smtClean="0">
                          <a:latin typeface="Cambria Math" panose="02040503050406030204" pitchFamily="18" charset="0"/>
                        </a:rPr>
                        <m:t>, </m:t>
                      </m:r>
                      <m:r>
                        <a:rPr lang="en-US" altLang="ko-KR" b="0" i="1" smtClean="0">
                          <a:latin typeface="Cambria Math" panose="02040503050406030204" pitchFamily="18" charset="0"/>
                        </a:rPr>
                        <m:t>𝑎𝑛𝑑</m:t>
                      </m:r>
                      <m:r>
                        <a:rPr lang="en-US" altLang="ko-KR" b="0" i="1" smtClean="0">
                          <a:latin typeface="Cambria Math" panose="02040503050406030204" pitchFamily="18" charset="0"/>
                        </a:rPr>
                        <m:t> </m:t>
                      </m:r>
                      <m:r>
                        <a:rPr lang="en-US" altLang="ko-KR" b="0" i="1" smtClean="0">
                          <a:latin typeface="Cambria Math" panose="02040503050406030204" pitchFamily="18" charset="0"/>
                        </a:rPr>
                        <m:t>𝐿𝑒𝑎𝑟𝑛𝑖𝑛𝑔</m:t>
                      </m:r>
                      <m:r>
                        <a:rPr lang="en-US" altLang="ko-KR" b="0" i="1" smtClean="0">
                          <a:latin typeface="Cambria Math" panose="02040503050406030204" pitchFamily="18" charset="0"/>
                        </a:rPr>
                        <m:t> </m:t>
                      </m:r>
                      <m:r>
                        <a:rPr lang="en-US" altLang="ko-KR" b="0" i="1" smtClean="0">
                          <a:latin typeface="Cambria Math" panose="02040503050406030204" pitchFamily="18" charset="0"/>
                        </a:rPr>
                        <m:t>𝑅𝑎𝑡𝑒</m:t>
                      </m:r>
                      <m:r>
                        <a:rPr lang="en-US" altLang="ko-KR" b="0" i="1" smtClean="0">
                          <a:latin typeface="Cambria Math" panose="02040503050406030204" pitchFamily="18" charset="0"/>
                        </a:rPr>
                        <m:t>, </m:t>
                      </m:r>
                      <m:r>
                        <a:rPr lang="en-US" altLang="ko-KR" b="0" i="1" smtClean="0">
                          <a:latin typeface="Cambria Math" panose="02040503050406030204" pitchFamily="18" charset="0"/>
                        </a:rPr>
                        <m:t>𝑟</m:t>
                      </m:r>
                      <m:r>
                        <a:rPr lang="en-US" altLang="ko-KR" b="0" i="1" smtClean="0">
                          <a:latin typeface="Cambria Math" panose="02040503050406030204" pitchFamily="18" charset="0"/>
                        </a:rPr>
                        <m:t>=0.1</m:t>
                      </m:r>
                    </m:oMath>
                  </m:oMathPara>
                </a14:m>
                <a:endParaRPr lang="ko-KR" alt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5754848" y="1588812"/>
                <a:ext cx="6257869" cy="369332"/>
              </a:xfrm>
              <a:prstGeom prst="rect">
                <a:avLst/>
              </a:prstGeom>
              <a:blipFill>
                <a:blip r:embed="rId9"/>
                <a:stretch>
                  <a:fillRect b="-1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5934362" y="2126837"/>
                <a:ext cx="2916255" cy="2894062"/>
              </a:xfrm>
              <a:prstGeom prst="rect">
                <a:avLst/>
              </a:prstGeom>
              <a:noFill/>
            </p:spPr>
            <p:txBody>
              <a:bodyPr wrap="square" rtlCol="0">
                <a:spAutoFit/>
              </a:bodyPr>
              <a:lstStyle/>
              <a:p>
                <a:pPr algn="ctr">
                  <a:lnSpc>
                    <a:spcPct val="110000"/>
                  </a:lnSpc>
                </a:pPr>
                <a14:m>
                  <m:oMathPara xmlns:m="http://schemas.openxmlformats.org/officeDocument/2006/math">
                    <m:oMathParaPr>
                      <m:jc m:val="left"/>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𝑜</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𝑥</m:t>
                      </m:r>
                      <m:r>
                        <a:rPr lang="en-US" altLang="ko-KR" b="0" i="1" smtClean="0">
                          <a:latin typeface="Cambria Math" panose="02040503050406030204" pitchFamily="18" charset="0"/>
                        </a:rPr>
                        <m:t>=0</m:t>
                      </m:r>
                    </m:oMath>
                  </m:oMathPara>
                </a14:m>
                <a:endParaRPr lang="en-US" altLang="ko-KR" b="0" dirty="0" smtClean="0"/>
              </a:p>
              <a:p>
                <a:pPr algn="ctr">
                  <a:lnSpc>
                    <a:spcPct val="110000"/>
                  </a:lnSpc>
                </a:pPr>
                <a14:m>
                  <m:oMathPara xmlns:m="http://schemas.openxmlformats.org/officeDocument/2006/math">
                    <m:oMathParaPr>
                      <m:jc m:val="left"/>
                    </m:oMathParaPr>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b="0" i="1" smtClean="0">
                              <a:latin typeface="Cambria Math" panose="02040503050406030204" pitchFamily="18" charset="0"/>
                            </a:rPr>
                            <m:t>2</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1</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𝑏</m:t>
                      </m:r>
                      <m:r>
                        <a:rPr lang="en-US" altLang="ko-KR" b="0" i="1" smtClean="0">
                          <a:latin typeface="Cambria Math" panose="02040503050406030204" pitchFamily="18" charset="0"/>
                        </a:rPr>
                        <m:t>=0</m:t>
                      </m:r>
                    </m:oMath>
                  </m:oMathPara>
                </a14:m>
                <a:endParaRPr lang="en-US" altLang="ko-KR" i="1" dirty="0" smtClean="0">
                  <a:latin typeface="Cambria Math" panose="02040503050406030204" pitchFamily="18" charset="0"/>
                </a:endParaRPr>
              </a:p>
              <a:p>
                <a:pPr algn="ctr">
                  <a:lnSpc>
                    <a:spcPct val="110000"/>
                  </a:lnSpc>
                </a:pPr>
                <a14:m>
                  <m:oMathPara xmlns:m="http://schemas.openxmlformats.org/officeDocument/2006/math">
                    <m:oMathParaPr>
                      <m:jc m:val="left"/>
                    </m:oMathParaPr>
                    <m:oMath xmlns:m="http://schemas.openxmlformats.org/officeDocument/2006/math">
                      <m:r>
                        <a:rPr lang="en-US" altLang="ko-KR" i="1">
                          <a:latin typeface="Cambria Math" panose="02040503050406030204" pitchFamily="18" charset="0"/>
                        </a:rPr>
                        <m:t>𝑒</m:t>
                      </m:r>
                      <m:sSup>
                        <m:sSupPr>
                          <m:ctrlPr>
                            <a:rPr lang="en-US" altLang="ko-KR" i="1">
                              <a:latin typeface="Cambria Math" panose="02040503050406030204" pitchFamily="18" charset="0"/>
                            </a:rPr>
                          </m:ctrlPr>
                        </m:sSupPr>
                        <m:e>
                          <m:r>
                            <a:rPr lang="en-US" altLang="ko-KR" i="1">
                              <a:latin typeface="Cambria Math" panose="02040503050406030204" pitchFamily="18" charset="0"/>
                            </a:rPr>
                            <m:t>=(</m:t>
                          </m:r>
                          <m:r>
                            <a:rPr lang="en-US" altLang="ko-KR" i="1">
                              <a:latin typeface="Cambria Math" panose="02040503050406030204" pitchFamily="18" charset="0"/>
                            </a:rPr>
                            <m:t>𝑦</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2</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r>
                        <a:rPr lang="en-US" altLang="ko-KR" b="0" i="1" smtClean="0">
                          <a:latin typeface="Cambria Math" panose="02040503050406030204" pitchFamily="18" charset="0"/>
                        </a:rPr>
                        <m:t>=1</m:t>
                      </m:r>
                    </m:oMath>
                  </m:oMathPara>
                </a14:m>
                <a:endParaRPr lang="en-US" altLang="ko-KR" dirty="0" smtClean="0"/>
              </a:p>
              <a:p>
                <a:pPr algn="ctr">
                  <a:lnSpc>
                    <a:spcPct val="110000"/>
                  </a:lnSpc>
                </a:pPr>
                <a14:m>
                  <m:oMathPara xmlns:m="http://schemas.openxmlformats.org/officeDocument/2006/math">
                    <m:oMathParaPr>
                      <m:jc m:val="left"/>
                    </m:oMathParaPr>
                    <m:oMath xmlns:m="http://schemas.openxmlformats.org/officeDocument/2006/math">
                      <m:f>
                        <m:fPr>
                          <m:ctrlPr>
                            <a:rPr lang="en-US" altLang="ko-KR" i="1">
                              <a:latin typeface="Cambria Math" panose="02040503050406030204" pitchFamily="18" charset="0"/>
                            </a:rPr>
                          </m:ctrlPr>
                        </m:fPr>
                        <m:num>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1</m:t>
                              </m:r>
                            </m:sub>
                          </m:sSub>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1</m:t>
                              </m:r>
                            </m:sub>
                          </m:sSub>
                        </m:den>
                      </m:f>
                      <m:r>
                        <a:rPr lang="en-US" altLang="ko-KR" i="1">
                          <a:latin typeface="Cambria Math" panose="02040503050406030204" pitchFamily="18" charset="0"/>
                        </a:rPr>
                        <m:t>=</m:t>
                      </m:r>
                      <m:r>
                        <a:rPr lang="en-US" altLang="ko-KR" i="1">
                          <a:latin typeface="Cambria Math" panose="02040503050406030204" pitchFamily="18" charset="0"/>
                        </a:rPr>
                        <m:t>𝑥</m:t>
                      </m:r>
                      <m:r>
                        <a:rPr lang="en-US" altLang="ko-KR" i="1">
                          <a:latin typeface="Cambria Math" panose="02040503050406030204" pitchFamily="18" charset="0"/>
                        </a:rPr>
                        <m:t>=−1</m:t>
                      </m:r>
                    </m:oMath>
                  </m:oMathPara>
                </a14:m>
                <a:endParaRPr lang="en-US" altLang="ko-KR" dirty="0" smtClean="0"/>
              </a:p>
              <a:p>
                <a:pPr algn="ctr">
                  <a:lnSpc>
                    <a:spcPct val="110000"/>
                  </a:lnSpc>
                </a:pPr>
                <a14:m>
                  <m:oMathPara xmlns:m="http://schemas.openxmlformats.org/officeDocument/2006/math">
                    <m:oMathParaPr>
                      <m:jc m:val="left"/>
                    </m:oMathParaPr>
                    <m:oMath xmlns:m="http://schemas.openxmlformats.org/officeDocument/2006/math">
                      <m:f>
                        <m:fPr>
                          <m:ctrlPr>
                            <a:rPr lang="en-US" altLang="ko-KR" i="1">
                              <a:latin typeface="Cambria Math" panose="02040503050406030204" pitchFamily="18" charset="0"/>
                            </a:rPr>
                          </m:ctrlPr>
                        </m:fPr>
                        <m:num>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2</m:t>
                              </m:r>
                            </m:sub>
                          </m:sSub>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1</m:t>
                              </m:r>
                            </m:sub>
                          </m:sSub>
                        </m:den>
                      </m:f>
                      <m:r>
                        <a:rPr lang="en-US" altLang="ko-KR" i="1">
                          <a:latin typeface="Cambria Math" panose="02040503050406030204" pitchFamily="18" charset="0"/>
                        </a:rPr>
                        <m:t>=1, </m:t>
                      </m:r>
                      <m:r>
                        <a:rPr lang="en-US" altLang="ko-KR" b="0" i="1" smtClean="0">
                          <a:latin typeface="Cambria Math" panose="02040503050406030204" pitchFamily="18" charset="0"/>
                        </a:rPr>
                        <m:t> </m:t>
                      </m:r>
                      <m:f>
                        <m:fPr>
                          <m:ctrlPr>
                            <a:rPr lang="en-US" altLang="ko-KR" i="1">
                              <a:latin typeface="Cambria Math" panose="02040503050406030204" pitchFamily="18" charset="0"/>
                            </a:rPr>
                          </m:ctrlPr>
                        </m:fPr>
                        <m:num>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2</m:t>
                              </m:r>
                            </m:sub>
                          </m:sSub>
                        </m:num>
                        <m:den>
                          <m:r>
                            <a:rPr lang="en-US" altLang="ko-KR" i="1">
                              <a:latin typeface="Cambria Math" panose="02040503050406030204" pitchFamily="18" charset="0"/>
                            </a:rPr>
                            <m:t>𝜕</m:t>
                          </m:r>
                          <m:r>
                            <a:rPr lang="en-US" altLang="ko-KR" i="1">
                              <a:latin typeface="Cambria Math" panose="02040503050406030204" pitchFamily="18" charset="0"/>
                            </a:rPr>
                            <m:t>𝑏</m:t>
                          </m:r>
                        </m:den>
                      </m:f>
                      <m:r>
                        <a:rPr lang="en-US" altLang="ko-KR" i="1">
                          <a:latin typeface="Cambria Math" panose="02040503050406030204" pitchFamily="18" charset="0"/>
                        </a:rPr>
                        <m:t>=1</m:t>
                      </m:r>
                    </m:oMath>
                  </m:oMathPara>
                </a14:m>
                <a:endParaRPr lang="en-US" altLang="ko-KR" dirty="0" smtClean="0"/>
              </a:p>
              <a:p>
                <a:pPr algn="ctr">
                  <a:lnSpc>
                    <a:spcPct val="110000"/>
                  </a:lnSpc>
                </a:pPr>
                <a14:m>
                  <m:oMathPara xmlns:m="http://schemas.openxmlformats.org/officeDocument/2006/math">
                    <m:oMathParaPr>
                      <m:jc m:val="left"/>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𝑒</m:t>
                          </m:r>
                        </m:num>
                        <m:den>
                          <m:r>
                            <a:rPr lang="en-US" altLang="ko-KR" i="1" smtClean="0">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𝑜</m:t>
                              </m:r>
                            </m:e>
                            <m:sub>
                              <m:r>
                                <a:rPr lang="en-US" altLang="ko-KR" b="0" i="1" smtClean="0">
                                  <a:latin typeface="Cambria Math" panose="02040503050406030204" pitchFamily="18" charset="0"/>
                                </a:rPr>
                                <m:t>2</m:t>
                              </m:r>
                            </m:sub>
                          </m:sSub>
                        </m:den>
                      </m:f>
                      <m:r>
                        <a:rPr lang="en-US" altLang="ko-KR" b="0" i="1" smtClean="0">
                          <a:latin typeface="Cambria Math" panose="02040503050406030204" pitchFamily="18" charset="0"/>
                        </a:rPr>
                        <m:t>=−2</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𝑜</m:t>
                              </m:r>
                            </m:e>
                            <m:sub>
                              <m:r>
                                <a:rPr lang="en-US" altLang="ko-KR" b="0" i="1" smtClean="0">
                                  <a:latin typeface="Cambria Math" panose="02040503050406030204" pitchFamily="18" charset="0"/>
                                </a:rPr>
                                <m:t>2</m:t>
                              </m:r>
                            </m:sub>
                          </m:sSub>
                        </m:e>
                      </m:d>
                      <m:r>
                        <a:rPr lang="en-US" altLang="ko-KR" b="0" i="1" smtClean="0">
                          <a:latin typeface="Cambria Math" panose="02040503050406030204" pitchFamily="18" charset="0"/>
                        </a:rPr>
                        <m:t>=−2</m:t>
                      </m:r>
                    </m:oMath>
                  </m:oMathPara>
                </a14:m>
                <a:endParaRPr lang="en-US" altLang="ko-KR" dirty="0"/>
              </a:p>
            </p:txBody>
          </p:sp>
        </mc:Choice>
        <mc:Fallback xmlns="">
          <p:sp>
            <p:nvSpPr>
              <p:cNvPr id="42" name="TextBox 41"/>
              <p:cNvSpPr txBox="1">
                <a:spLocks noRot="1" noChangeAspect="1" noMove="1" noResize="1" noEditPoints="1" noAdjustHandles="1" noChangeArrowheads="1" noChangeShapeType="1" noTextEdit="1"/>
              </p:cNvSpPr>
              <p:nvPr/>
            </p:nvSpPr>
            <p:spPr>
              <a:xfrm>
                <a:off x="5934362" y="2126837"/>
                <a:ext cx="2916255" cy="289406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3" name="TextBox 42"/>
              <p:cNvSpPr txBox="1"/>
              <p:nvPr/>
            </p:nvSpPr>
            <p:spPr>
              <a:xfrm>
                <a:off x="8971960" y="2126837"/>
                <a:ext cx="2916255" cy="3473387"/>
              </a:xfrm>
              <a:prstGeom prst="rect">
                <a:avLst/>
              </a:prstGeom>
              <a:noFill/>
            </p:spPr>
            <p:txBody>
              <a:bodyPr wrap="square" rtlCol="0">
                <a:spAutoFit/>
              </a:bodyPr>
              <a:lstStyle/>
              <a:p>
                <a:pPr algn="ctr">
                  <a:lnSpc>
                    <a:spcPct val="110000"/>
                  </a:lnSpc>
                </a:pPr>
                <a14:m>
                  <m:oMathPara xmlns:m="http://schemas.openxmlformats.org/officeDocument/2006/math">
                    <m:oMathParaPr>
                      <m:jc m:val="left"/>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𝑒</m:t>
                          </m:r>
                        </m:num>
                        <m:den>
                          <m:r>
                            <a:rPr lang="en-US" altLang="ko-KR" i="1" smtClean="0">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1</m:t>
                              </m:r>
                            </m:sub>
                          </m:sSub>
                        </m:den>
                      </m:f>
                      <m:r>
                        <a:rPr lang="en-US" altLang="ko-KR" b="0" i="1" smtClean="0">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𝑒</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𝑜</m:t>
                              </m:r>
                            </m:e>
                            <m:sub>
                              <m:r>
                                <a:rPr lang="en-US" altLang="ko-KR" b="0" i="1" smtClean="0">
                                  <a:latin typeface="Cambria Math" panose="02040503050406030204" pitchFamily="18" charset="0"/>
                                </a:rPr>
                                <m:t>2</m:t>
                              </m:r>
                            </m:sub>
                          </m:sSub>
                        </m:den>
                      </m:f>
                      <m:f>
                        <m:fPr>
                          <m:ctrlPr>
                            <a:rPr lang="en-US" altLang="ko-KR" i="1">
                              <a:latin typeface="Cambria Math" panose="02040503050406030204" pitchFamily="18" charset="0"/>
                            </a:rPr>
                          </m:ctrlPr>
                        </m:fPr>
                        <m:num>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2</m:t>
                              </m:r>
                            </m:sub>
                          </m:sSub>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1</m:t>
                              </m:r>
                            </m:sub>
                          </m:sSub>
                        </m:den>
                      </m:f>
                      <m:f>
                        <m:fPr>
                          <m:ctrlPr>
                            <a:rPr lang="en-US" altLang="ko-KR" i="1">
                              <a:latin typeface="Cambria Math" panose="02040503050406030204" pitchFamily="18" charset="0"/>
                            </a:rPr>
                          </m:ctrlPr>
                        </m:fPr>
                        <m:num>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1</m:t>
                              </m:r>
                            </m:sub>
                          </m:sSub>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1</m:t>
                              </m:r>
                            </m:sub>
                          </m:sSub>
                        </m:den>
                      </m:f>
                      <m:r>
                        <a:rPr lang="en-US" altLang="ko-KR" b="0" i="1" smtClean="0">
                          <a:latin typeface="Cambria Math" panose="02040503050406030204" pitchFamily="18" charset="0"/>
                        </a:rPr>
                        <m:t>=2</m:t>
                      </m:r>
                    </m:oMath>
                  </m:oMathPara>
                </a14:m>
                <a:endParaRPr lang="en-US" altLang="ko-KR" b="0" dirty="0" smtClean="0"/>
              </a:p>
              <a:p>
                <a:pPr algn="ctr">
                  <a:lnSpc>
                    <a:spcPct val="110000"/>
                  </a:lnSpc>
                </a:pPr>
                <a14:m>
                  <m:oMathPara xmlns:m="http://schemas.openxmlformats.org/officeDocument/2006/math">
                    <m:oMathParaPr>
                      <m:jc m:val="left"/>
                    </m:oMathParaPr>
                    <m:oMath xmlns:m="http://schemas.openxmlformats.org/officeDocument/2006/math">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𝑒</m:t>
                          </m:r>
                        </m:num>
                        <m:den>
                          <m:r>
                            <a:rPr lang="en-US" altLang="ko-KR" i="1">
                              <a:latin typeface="Cambria Math" panose="02040503050406030204" pitchFamily="18" charset="0"/>
                            </a:rPr>
                            <m:t>𝜕</m:t>
                          </m:r>
                          <m:r>
                            <a:rPr lang="en-US" altLang="ko-KR" b="0" i="1" smtClean="0">
                              <a:latin typeface="Cambria Math" panose="02040503050406030204" pitchFamily="18" charset="0"/>
                            </a:rPr>
                            <m:t>𝑏</m:t>
                          </m:r>
                        </m:den>
                      </m:f>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𝑒</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2</m:t>
                              </m:r>
                            </m:sub>
                          </m:sSub>
                        </m:den>
                      </m:f>
                      <m:f>
                        <m:fPr>
                          <m:ctrlPr>
                            <a:rPr lang="en-US" altLang="ko-KR" i="1">
                              <a:latin typeface="Cambria Math" panose="02040503050406030204" pitchFamily="18" charset="0"/>
                            </a:rPr>
                          </m:ctrlPr>
                        </m:fPr>
                        <m:num>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𝑜</m:t>
                              </m:r>
                            </m:e>
                            <m:sub>
                              <m:r>
                                <a:rPr lang="en-US" altLang="ko-KR" i="1">
                                  <a:latin typeface="Cambria Math" panose="02040503050406030204" pitchFamily="18" charset="0"/>
                                </a:rPr>
                                <m:t>2</m:t>
                              </m:r>
                            </m:sub>
                          </m:sSub>
                        </m:num>
                        <m:den>
                          <m:r>
                            <a:rPr lang="en-US" altLang="ko-KR" i="1">
                              <a:latin typeface="Cambria Math" panose="02040503050406030204" pitchFamily="18" charset="0"/>
                            </a:rPr>
                            <m:t>𝜕</m:t>
                          </m:r>
                          <m:r>
                            <a:rPr lang="en-US" altLang="ko-KR" b="0" i="1" smtClean="0">
                              <a:latin typeface="Cambria Math" panose="02040503050406030204" pitchFamily="18" charset="0"/>
                            </a:rPr>
                            <m:t>𝑏</m:t>
                          </m:r>
                        </m:den>
                      </m:f>
                      <m:r>
                        <a:rPr lang="en-US" altLang="ko-KR" i="1">
                          <a:latin typeface="Cambria Math" panose="02040503050406030204" pitchFamily="18" charset="0"/>
                        </a:rPr>
                        <m:t>=</m:t>
                      </m:r>
                      <m:r>
                        <a:rPr lang="en-US" altLang="ko-KR" b="0" i="1" smtClean="0">
                          <a:latin typeface="Cambria Math" panose="02040503050406030204" pitchFamily="18" charset="0"/>
                        </a:rPr>
                        <m:t>−</m:t>
                      </m:r>
                      <m:r>
                        <a:rPr lang="en-US" altLang="ko-KR" i="1">
                          <a:latin typeface="Cambria Math" panose="02040503050406030204" pitchFamily="18" charset="0"/>
                        </a:rPr>
                        <m:t>2</m:t>
                      </m:r>
                    </m:oMath>
                  </m:oMathPara>
                </a14:m>
                <a:endParaRPr lang="en-US" altLang="ko-KR" dirty="0" smtClean="0"/>
              </a:p>
              <a:p>
                <a:pPr algn="ctr">
                  <a:lnSpc>
                    <a:spcPct val="110000"/>
                  </a:lnSpc>
                </a:pPr>
                <a14:m>
                  <m:oMathPara xmlns:m="http://schemas.openxmlformats.org/officeDocument/2006/math">
                    <m:oMathParaPr>
                      <m:jc m:val="left"/>
                    </m:oMathParaPr>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1</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𝑟</m:t>
                      </m:r>
                      <m:r>
                        <a:rPr lang="en-US" altLang="ko-KR" b="0" i="1" smtClean="0">
                          <a:latin typeface="Cambria Math" panose="02040503050406030204" pitchFamily="18" charset="0"/>
                          <a:ea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𝑒</m:t>
                          </m:r>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1</m:t>
                              </m:r>
                            </m:sub>
                          </m:sSub>
                        </m:den>
                      </m:f>
                    </m:oMath>
                  </m:oMathPara>
                </a14:m>
                <a:endParaRPr lang="en-US" altLang="ko-KR" dirty="0" smtClean="0"/>
              </a:p>
              <a:p>
                <a:pPr algn="ctr">
                  <a:lnSpc>
                    <a:spcPct val="110000"/>
                  </a:lnSpc>
                </a:pPr>
                <a14:m>
                  <m:oMathPara xmlns:m="http://schemas.openxmlformats.org/officeDocument/2006/math">
                    <m:oMathParaPr>
                      <m:jc m:val="left"/>
                    </m:oMathParaPr>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1</m:t>
                          </m:r>
                        </m:sub>
                      </m:sSub>
                      <m:r>
                        <a:rPr lang="en-US" altLang="ko-KR" b="0" i="1" smtClean="0">
                          <a:latin typeface="Cambria Math" panose="02040503050406030204" pitchFamily="18" charset="0"/>
                        </a:rPr>
                        <m:t>=0−0.1</m:t>
                      </m:r>
                      <m:r>
                        <a:rPr lang="en-US" altLang="ko-KR" b="0" i="1" smtClean="0">
                          <a:latin typeface="Cambria Math" panose="02040503050406030204" pitchFamily="18" charset="0"/>
                          <a:ea typeface="Cambria Math" panose="02040503050406030204" pitchFamily="18" charset="0"/>
                        </a:rPr>
                        <m:t>×2=−0.2</m:t>
                      </m:r>
                    </m:oMath>
                  </m:oMathPara>
                </a14:m>
                <a:endParaRPr lang="en-US" altLang="ko-KR" dirty="0" smtClean="0"/>
              </a:p>
              <a:p>
                <a:pPr algn="ctr">
                  <a:lnSpc>
                    <a:spcPct val="110000"/>
                  </a:lnSpc>
                </a:pPr>
                <a14:m>
                  <m:oMathPara xmlns:m="http://schemas.openxmlformats.org/officeDocument/2006/math">
                    <m:oMathParaPr>
                      <m:jc m:val="left"/>
                    </m:oMathParaPr>
                    <m:oMath xmlns:m="http://schemas.openxmlformats.org/officeDocument/2006/math">
                      <m:r>
                        <a:rPr lang="en-US" altLang="ko-KR" b="0" i="1" smtClean="0">
                          <a:latin typeface="Cambria Math" panose="02040503050406030204" pitchFamily="18" charset="0"/>
                        </a:rPr>
                        <m:t>𝑏</m:t>
                      </m:r>
                      <m:r>
                        <a:rPr lang="en-US" altLang="ko-KR" i="1">
                          <a:latin typeface="Cambria Math" panose="02040503050406030204" pitchFamily="18" charset="0"/>
                        </a:rPr>
                        <m:t>=</m:t>
                      </m:r>
                      <m:r>
                        <a:rPr lang="en-US" altLang="ko-KR" b="0" i="1" smtClean="0">
                          <a:latin typeface="Cambria Math" panose="02040503050406030204" pitchFamily="18" charset="0"/>
                        </a:rPr>
                        <m:t>𝑏</m:t>
                      </m:r>
                      <m:r>
                        <a:rPr lang="en-US" altLang="ko-KR" i="1">
                          <a:latin typeface="Cambria Math" panose="02040503050406030204" pitchFamily="18" charset="0"/>
                        </a:rPr>
                        <m:t>−</m:t>
                      </m:r>
                      <m:r>
                        <a:rPr lang="en-US" altLang="ko-KR" i="1">
                          <a:latin typeface="Cambria Math" panose="02040503050406030204" pitchFamily="18" charset="0"/>
                        </a:rPr>
                        <m:t>𝑟</m:t>
                      </m:r>
                      <m:r>
                        <a:rPr lang="en-US" altLang="ko-KR" i="1">
                          <a:latin typeface="Cambria Math" panose="02040503050406030204" pitchFamily="18" charset="0"/>
                          <a:ea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i="1">
                              <a:latin typeface="Cambria Math" panose="02040503050406030204" pitchFamily="18" charset="0"/>
                            </a:rPr>
                            <m:t>𝑒</m:t>
                          </m:r>
                        </m:num>
                        <m:den>
                          <m:r>
                            <a:rPr lang="en-US" altLang="ko-KR" i="1">
                              <a:latin typeface="Cambria Math" panose="02040503050406030204" pitchFamily="18" charset="0"/>
                            </a:rPr>
                            <m:t>𝜕</m:t>
                          </m:r>
                          <m:r>
                            <a:rPr lang="en-US" altLang="ko-KR" b="0" i="1" smtClean="0">
                              <a:latin typeface="Cambria Math" panose="02040503050406030204" pitchFamily="18" charset="0"/>
                            </a:rPr>
                            <m:t>𝑏</m:t>
                          </m:r>
                        </m:den>
                      </m:f>
                    </m:oMath>
                  </m:oMathPara>
                </a14:m>
                <a:endParaRPr lang="en-US" altLang="ko-KR" dirty="0" smtClean="0"/>
              </a:p>
              <a:p>
                <a:pPr algn="ctr">
                  <a:lnSpc>
                    <a:spcPct val="110000"/>
                  </a:lnSpc>
                </a:pPr>
                <a14:m>
                  <m:oMathPara xmlns:m="http://schemas.openxmlformats.org/officeDocument/2006/math">
                    <m:oMathParaPr>
                      <m:jc m:val="left"/>
                    </m:oMathParaPr>
                    <m:oMath xmlns:m="http://schemas.openxmlformats.org/officeDocument/2006/math">
                      <m:r>
                        <a:rPr lang="en-US" altLang="ko-KR" b="0" i="1" smtClean="0">
                          <a:latin typeface="Cambria Math" panose="02040503050406030204" pitchFamily="18" charset="0"/>
                        </a:rPr>
                        <m:t>𝑏</m:t>
                      </m:r>
                      <m:r>
                        <a:rPr lang="en-US" altLang="ko-KR" i="1">
                          <a:latin typeface="Cambria Math" panose="02040503050406030204" pitchFamily="18" charset="0"/>
                        </a:rPr>
                        <m:t>=0−0.1</m:t>
                      </m:r>
                      <m:r>
                        <a:rPr lang="en-US" altLang="ko-KR" i="1">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2=0.2</m:t>
                      </m:r>
                    </m:oMath>
                  </m:oMathPara>
                </a14:m>
                <a:endParaRPr lang="en-US" altLang="ko-KR" dirty="0" smtClean="0">
                  <a:ea typeface="Cambria Math" panose="02040503050406030204" pitchFamily="18" charset="0"/>
                </a:endParaRPr>
              </a:p>
              <a:p>
                <a:pPr algn="ctr">
                  <a:lnSpc>
                    <a:spcPct val="110000"/>
                  </a:lnSpc>
                </a:pPr>
                <a14:m>
                  <m:oMathPara xmlns:m="http://schemas.openxmlformats.org/officeDocument/2006/math">
                    <m:oMathParaPr>
                      <m:jc m:val="left"/>
                    </m:oMathParaPr>
                    <m:oMath xmlns:m="http://schemas.openxmlformats.org/officeDocument/2006/math">
                      <m:sSub>
                        <m:sSubPr>
                          <m:ctrlPr>
                            <a:rPr lang="en-US" altLang="ko-KR" b="1" i="1">
                              <a:latin typeface="Cambria Math" panose="02040503050406030204" pitchFamily="18" charset="0"/>
                            </a:rPr>
                          </m:ctrlPr>
                        </m:sSubPr>
                        <m:e>
                          <m:r>
                            <a:rPr lang="en-US" altLang="ko-KR" b="1" i="1">
                              <a:latin typeface="Cambria Math" panose="02040503050406030204" pitchFamily="18" charset="0"/>
                            </a:rPr>
                            <m:t>𝒘</m:t>
                          </m:r>
                        </m:e>
                        <m:sub>
                          <m:r>
                            <a:rPr lang="en-US" altLang="ko-KR" b="1" i="1">
                              <a:latin typeface="Cambria Math" panose="02040503050406030204" pitchFamily="18" charset="0"/>
                            </a:rPr>
                            <m:t>𝟏</m:t>
                          </m:r>
                        </m:sub>
                      </m:sSub>
                      <m:r>
                        <a:rPr lang="en-US" altLang="ko-KR" b="1" i="1" smtClean="0">
                          <a:latin typeface="Cambria Math" panose="02040503050406030204" pitchFamily="18" charset="0"/>
                        </a:rPr>
                        <m:t>=</m:t>
                      </m:r>
                      <m:r>
                        <a:rPr lang="en-US" altLang="ko-KR" b="1" i="1" smtClean="0">
                          <a:latin typeface="Cambria Math" panose="02040503050406030204" pitchFamily="18" charset="0"/>
                        </a:rPr>
                        <m:t>−</m:t>
                      </m:r>
                      <m:r>
                        <a:rPr lang="en-US" altLang="ko-KR" b="1" i="1" smtClean="0">
                          <a:latin typeface="Cambria Math" panose="02040503050406030204" pitchFamily="18" charset="0"/>
                        </a:rPr>
                        <m:t>𝟎</m:t>
                      </m:r>
                      <m:r>
                        <a:rPr lang="en-US" altLang="ko-KR" b="1" i="1" smtClean="0">
                          <a:latin typeface="Cambria Math" panose="02040503050406030204" pitchFamily="18" charset="0"/>
                        </a:rPr>
                        <m:t>.</m:t>
                      </m:r>
                      <m:r>
                        <a:rPr lang="en-US" altLang="ko-KR" b="1" i="1" smtClean="0">
                          <a:latin typeface="Cambria Math" panose="02040503050406030204" pitchFamily="18" charset="0"/>
                        </a:rPr>
                        <m:t>𝟐</m:t>
                      </m:r>
                      <m:r>
                        <a:rPr lang="en-US" altLang="ko-KR" b="1" i="1" smtClean="0">
                          <a:latin typeface="Cambria Math" panose="02040503050406030204" pitchFamily="18" charset="0"/>
                        </a:rPr>
                        <m:t>, </m:t>
                      </m:r>
                      <m:r>
                        <a:rPr lang="en-US" altLang="ko-KR" b="1" i="1" smtClean="0">
                          <a:latin typeface="Cambria Math" panose="02040503050406030204" pitchFamily="18" charset="0"/>
                        </a:rPr>
                        <m:t>𝒃</m:t>
                      </m:r>
                      <m:r>
                        <a:rPr lang="en-US" altLang="ko-KR" b="1" i="1" smtClean="0">
                          <a:latin typeface="Cambria Math" panose="02040503050406030204" pitchFamily="18" charset="0"/>
                        </a:rPr>
                        <m:t>=</m:t>
                      </m:r>
                      <m:r>
                        <a:rPr lang="en-US" altLang="ko-KR" b="1" i="1" smtClean="0">
                          <a:latin typeface="Cambria Math" panose="02040503050406030204" pitchFamily="18" charset="0"/>
                        </a:rPr>
                        <m:t>𝟎</m:t>
                      </m:r>
                      <m:r>
                        <a:rPr lang="en-US" altLang="ko-KR" b="1" i="1" smtClean="0">
                          <a:latin typeface="Cambria Math" panose="02040503050406030204" pitchFamily="18" charset="0"/>
                        </a:rPr>
                        <m:t>.</m:t>
                      </m:r>
                      <m:r>
                        <a:rPr lang="en-US" altLang="ko-KR" b="1" i="1" smtClean="0">
                          <a:latin typeface="Cambria Math" panose="02040503050406030204" pitchFamily="18" charset="0"/>
                        </a:rPr>
                        <m:t>𝟐</m:t>
                      </m:r>
                    </m:oMath>
                  </m:oMathPara>
                </a14:m>
                <a:endParaRPr lang="en-US" altLang="ko-KR" b="1" dirty="0" smtClean="0"/>
              </a:p>
            </p:txBody>
          </p:sp>
        </mc:Choice>
        <mc:Fallback>
          <p:sp>
            <p:nvSpPr>
              <p:cNvPr id="43" name="TextBox 42"/>
              <p:cNvSpPr txBox="1">
                <a:spLocks noRot="1" noChangeAspect="1" noMove="1" noResize="1" noEditPoints="1" noAdjustHandles="1" noChangeArrowheads="1" noChangeShapeType="1" noTextEdit="1"/>
              </p:cNvSpPr>
              <p:nvPr/>
            </p:nvSpPr>
            <p:spPr>
              <a:xfrm>
                <a:off x="8971960" y="2126837"/>
                <a:ext cx="2916255" cy="3473387"/>
              </a:xfrm>
              <a:prstGeom prst="rect">
                <a:avLst/>
              </a:prstGeom>
              <a:blipFill>
                <a:blip r:embed="rId11"/>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672466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179283" y="949450"/>
            <a:ext cx="5969847" cy="5406899"/>
          </a:xfrm>
        </p:spPr>
        <p:txBody>
          <a:bodyPr/>
          <a:lstStyle/>
          <a:p>
            <a:r>
              <a:rPr lang="en-US" altLang="ko-KR" dirty="0" smtClean="0">
                <a:latin typeface="Times New Roman" panose="02020603050405020304" pitchFamily="18" charset="0"/>
              </a:rPr>
              <a:t>Train / Val / </a:t>
            </a:r>
            <a:r>
              <a:rPr lang="en-US" altLang="ko-KR" dirty="0" smtClean="0">
                <a:latin typeface="Times New Roman" panose="02020603050405020304" pitchFamily="18" charset="0"/>
              </a:rPr>
              <a:t>Test</a:t>
            </a:r>
          </a:p>
          <a:p>
            <a:pPr lvl="1"/>
            <a:r>
              <a:rPr lang="en-US" altLang="ko-KR" dirty="0" smtClean="0">
                <a:latin typeface="Times New Roman" panose="02020603050405020304" pitchFamily="18" charset="0"/>
              </a:rPr>
              <a:t>To train and evaluate the model, we need to split the dataset we have.</a:t>
            </a:r>
          </a:p>
          <a:p>
            <a:pPr lvl="1"/>
            <a:endParaRPr lang="en-US" altLang="ko-KR" dirty="0" smtClean="0">
              <a:latin typeface="Times New Roman" panose="02020603050405020304" pitchFamily="18" charset="0"/>
            </a:endParaRPr>
          </a:p>
          <a:p>
            <a:pPr lvl="1"/>
            <a:r>
              <a:rPr lang="en-US" altLang="ko-KR" dirty="0" smtClean="0">
                <a:latin typeface="Times New Roman" panose="02020603050405020304" pitchFamily="18" charset="0"/>
              </a:rPr>
              <a:t>Usually, we divide dataset in to 3 parts such that Train Set, Validation Set, and Test Set.</a:t>
            </a:r>
          </a:p>
          <a:p>
            <a:pPr lvl="1"/>
            <a:endParaRPr lang="en-US" altLang="ko-KR" dirty="0" smtClean="0">
              <a:latin typeface="Times New Roman" panose="02020603050405020304" pitchFamily="18" charset="0"/>
            </a:endParaRPr>
          </a:p>
          <a:p>
            <a:pPr lvl="1"/>
            <a:r>
              <a:rPr lang="en-US" altLang="ko-KR" dirty="0" smtClean="0">
                <a:latin typeface="Times New Roman" panose="02020603050405020304" pitchFamily="18" charset="0"/>
              </a:rPr>
              <a:t>Train Set is used for training model during train step.</a:t>
            </a:r>
          </a:p>
          <a:p>
            <a:pPr lvl="1"/>
            <a:endParaRPr lang="en-US" altLang="ko-KR" dirty="0" smtClean="0">
              <a:latin typeface="Times New Roman" panose="02020603050405020304" pitchFamily="18" charset="0"/>
            </a:endParaRPr>
          </a:p>
          <a:p>
            <a:pPr lvl="1"/>
            <a:r>
              <a:rPr lang="en-US" altLang="ko-KR" dirty="0" smtClean="0">
                <a:latin typeface="Times New Roman" panose="02020603050405020304" pitchFamily="18" charset="0"/>
              </a:rPr>
              <a:t>Validation Set is used for evaluating model and select best parameters of model during train step.</a:t>
            </a:r>
          </a:p>
          <a:p>
            <a:pPr lvl="1"/>
            <a:endParaRPr lang="en-US" altLang="ko-KR" dirty="0" smtClean="0">
              <a:latin typeface="Times New Roman" panose="02020603050405020304" pitchFamily="18" charset="0"/>
            </a:endParaRPr>
          </a:p>
          <a:p>
            <a:pPr lvl="1"/>
            <a:r>
              <a:rPr lang="en-US" altLang="ko-KR" dirty="0" smtClean="0">
                <a:latin typeface="Times New Roman" panose="02020603050405020304" pitchFamily="18" charset="0"/>
              </a:rPr>
              <a:t>Test Set is used for evaluating final performances of model in evaluation step.</a:t>
            </a:r>
            <a:endParaRPr lang="ko-KR" altLang="en-US" dirty="0">
              <a:latin typeface="Times New Roman" panose="02020603050405020304" pitchFamily="18" charset="0"/>
            </a:endParaRPr>
          </a:p>
        </p:txBody>
      </p:sp>
      <p:sp>
        <p:nvSpPr>
          <p:cNvPr id="3" name="제목 2"/>
          <p:cNvSpPr>
            <a:spLocks noGrp="1"/>
          </p:cNvSpPr>
          <p:nvPr>
            <p:ph type="title"/>
          </p:nvPr>
        </p:nvSpPr>
        <p:spPr/>
        <p:txBody>
          <a:bodyPr/>
          <a:lstStyle/>
          <a:p>
            <a:r>
              <a:rPr lang="en-US" altLang="ko-KR" dirty="0" smtClean="0"/>
              <a:t>Data Split</a:t>
            </a:r>
            <a:endParaRPr lang="en-US" altLang="ko-KR" dirty="0"/>
          </a:p>
        </p:txBody>
      </p:sp>
      <p:pic>
        <p:nvPicPr>
          <p:cNvPr id="4" name="Picture 2" descr="Python]Splitfloders 한줄로 Train/Test/Validation 나누기 :: EunChan's Tech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49" y="1690689"/>
            <a:ext cx="4547209" cy="3319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043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179284" y="901356"/>
            <a:ext cx="5293862" cy="5406899"/>
          </a:xfrm>
        </p:spPr>
        <p:txBody>
          <a:bodyPr/>
          <a:lstStyle/>
          <a:p>
            <a:r>
              <a:rPr lang="en-US" altLang="ko-KR" dirty="0" smtClean="0">
                <a:latin typeface="Times New Roman" panose="02020603050405020304" pitchFamily="18" charset="0"/>
              </a:rPr>
              <a:t>Overfitting</a:t>
            </a:r>
          </a:p>
          <a:p>
            <a:pPr lvl="1"/>
            <a:r>
              <a:rPr lang="en-US" altLang="ko-KR" dirty="0" smtClean="0">
                <a:latin typeface="Times New Roman" panose="02020603050405020304" pitchFamily="18" charset="0"/>
              </a:rPr>
              <a:t>Overfitting is the phenomenon that model learns to fit the training data so closely that starts to memorize specific examples and patterns in the training data.</a:t>
            </a:r>
          </a:p>
          <a:p>
            <a:pPr lvl="1"/>
            <a:endParaRPr lang="en-US" altLang="ko-KR" dirty="0" smtClean="0">
              <a:latin typeface="Times New Roman" panose="02020603050405020304" pitchFamily="18" charset="0"/>
            </a:endParaRPr>
          </a:p>
          <a:p>
            <a:pPr lvl="1"/>
            <a:r>
              <a:rPr lang="en-US" altLang="ko-KR" dirty="0" smtClean="0">
                <a:latin typeface="Times New Roman" panose="02020603050405020304" pitchFamily="18" charset="0"/>
              </a:rPr>
              <a:t>Overfitting means that model loss the generality of the data distribution and can not make prediction well for unseen data.</a:t>
            </a:r>
          </a:p>
          <a:p>
            <a:pPr lvl="1"/>
            <a:endParaRPr lang="en-US" altLang="ko-KR" dirty="0" smtClean="0">
              <a:latin typeface="Times New Roman" panose="02020603050405020304" pitchFamily="18" charset="0"/>
            </a:endParaRPr>
          </a:p>
          <a:p>
            <a:pPr lvl="1"/>
            <a:r>
              <a:rPr lang="en-US" altLang="ko-KR" dirty="0" smtClean="0">
                <a:latin typeface="Times New Roman" panose="02020603050405020304" pitchFamily="18" charset="0"/>
              </a:rPr>
              <a:t>To prevent overfitting there are several techniques like Regularization, Early Stopping and Drop Out.</a:t>
            </a:r>
            <a:endParaRPr lang="en-US" altLang="ko-KR" dirty="0" smtClean="0">
              <a:latin typeface="Times New Roman" panose="02020603050405020304" pitchFamily="18" charset="0"/>
            </a:endParaRPr>
          </a:p>
        </p:txBody>
      </p:sp>
      <p:sp>
        <p:nvSpPr>
          <p:cNvPr id="3" name="제목 2"/>
          <p:cNvSpPr>
            <a:spLocks noGrp="1"/>
          </p:cNvSpPr>
          <p:nvPr>
            <p:ph type="title"/>
          </p:nvPr>
        </p:nvSpPr>
        <p:spPr/>
        <p:txBody>
          <a:bodyPr/>
          <a:lstStyle/>
          <a:p>
            <a:r>
              <a:rPr lang="en-US" altLang="ko-KR" dirty="0" smtClean="0"/>
              <a:t>Overfitting</a:t>
            </a:r>
            <a:endParaRPr lang="en-US" altLang="ko-KR" dirty="0"/>
          </a:p>
        </p:txBody>
      </p:sp>
      <p:pic>
        <p:nvPicPr>
          <p:cNvPr id="5" name="그림 4"/>
          <p:cNvPicPr>
            <a:picLocks noChangeAspect="1"/>
          </p:cNvPicPr>
          <p:nvPr/>
        </p:nvPicPr>
        <p:blipFill>
          <a:blip r:embed="rId2"/>
          <a:stretch>
            <a:fillRect/>
          </a:stretch>
        </p:blipFill>
        <p:spPr>
          <a:xfrm>
            <a:off x="5463337" y="821758"/>
            <a:ext cx="5933827" cy="3138856"/>
          </a:xfrm>
          <a:prstGeom prst="rect">
            <a:avLst/>
          </a:prstGeom>
        </p:spPr>
      </p:pic>
      <p:sp>
        <p:nvSpPr>
          <p:cNvPr id="6" name="직사각형 5"/>
          <p:cNvSpPr/>
          <p:nvPr/>
        </p:nvSpPr>
        <p:spPr>
          <a:xfrm>
            <a:off x="8529352" y="3685624"/>
            <a:ext cx="2611612" cy="230832"/>
          </a:xfrm>
          <a:prstGeom prst="rect">
            <a:avLst/>
          </a:prstGeom>
        </p:spPr>
        <p:txBody>
          <a:bodyPr wrap="none">
            <a:spAutoFit/>
          </a:bodyPr>
          <a:lstStyle/>
          <a:p>
            <a:r>
              <a:rPr lang="ko-KR" altLang="en-US" sz="900" dirty="0">
                <a:latin typeface="Times New Roman" panose="02020603050405020304" pitchFamily="18" charset="0"/>
                <a:cs typeface="Times New Roman" panose="02020603050405020304" pitchFamily="18" charset="0"/>
              </a:rPr>
              <a:t>https://kr.mathworks.com/discovery/overfitting.html</a:t>
            </a:r>
          </a:p>
        </p:txBody>
      </p:sp>
      <p:sp>
        <p:nvSpPr>
          <p:cNvPr id="7" name="직사각형 6"/>
          <p:cNvSpPr/>
          <p:nvPr/>
        </p:nvSpPr>
        <p:spPr>
          <a:xfrm>
            <a:off x="5572197" y="6164969"/>
            <a:ext cx="3428301" cy="507831"/>
          </a:xfrm>
          <a:prstGeom prst="rect">
            <a:avLst/>
          </a:prstGeom>
        </p:spPr>
        <p:txBody>
          <a:bodyPr wrap="square">
            <a:spAutoFit/>
          </a:bodyPr>
          <a:lstStyle/>
          <a:p>
            <a:r>
              <a:rPr lang="en-US" altLang="ko-KR" sz="900" dirty="0">
                <a:solidFill>
                  <a:srgbClr val="222222"/>
                </a:solidFill>
                <a:latin typeface="Times New Roman" panose="02020603050405020304" pitchFamily="18" charset="0"/>
                <a:cs typeface="Times New Roman" panose="02020603050405020304" pitchFamily="18" charset="0"/>
              </a:rPr>
              <a:t>Srivastava, </a:t>
            </a:r>
            <a:r>
              <a:rPr lang="en-US" altLang="ko-KR" sz="900" dirty="0" err="1">
                <a:solidFill>
                  <a:srgbClr val="222222"/>
                </a:solidFill>
                <a:latin typeface="Times New Roman" panose="02020603050405020304" pitchFamily="18" charset="0"/>
                <a:cs typeface="Times New Roman" panose="02020603050405020304" pitchFamily="18" charset="0"/>
              </a:rPr>
              <a:t>Nitish</a:t>
            </a:r>
            <a:r>
              <a:rPr lang="en-US" altLang="ko-KR" sz="900" dirty="0">
                <a:solidFill>
                  <a:srgbClr val="222222"/>
                </a:solidFill>
                <a:latin typeface="Times New Roman" panose="02020603050405020304" pitchFamily="18" charset="0"/>
                <a:cs typeface="Times New Roman" panose="02020603050405020304" pitchFamily="18" charset="0"/>
              </a:rPr>
              <a:t>, et al. "Dropout: a simple way to prevent neural networks from </a:t>
            </a:r>
            <a:r>
              <a:rPr lang="en-US" altLang="ko-KR" sz="900" dirty="0" smtClean="0">
                <a:solidFill>
                  <a:srgbClr val="222222"/>
                </a:solidFill>
                <a:latin typeface="Times New Roman" panose="02020603050405020304" pitchFamily="18" charset="0"/>
                <a:cs typeface="Times New Roman" panose="02020603050405020304" pitchFamily="18" charset="0"/>
              </a:rPr>
              <a:t>overfitting</a:t>
            </a:r>
          </a:p>
          <a:p>
            <a:endParaRPr lang="ko-KR" altLang="en-US" sz="900" dirty="0">
              <a:latin typeface="Times New Roman" panose="02020603050405020304" pitchFamily="18" charset="0"/>
              <a:cs typeface="Times New Roman" panose="02020603050405020304" pitchFamily="18" charset="0"/>
            </a:endParaRPr>
          </a:p>
        </p:txBody>
      </p:sp>
      <p:pic>
        <p:nvPicPr>
          <p:cNvPr id="8" name="그림 7"/>
          <p:cNvPicPr>
            <a:picLocks noChangeAspect="1"/>
          </p:cNvPicPr>
          <p:nvPr/>
        </p:nvPicPr>
        <p:blipFill>
          <a:blip r:embed="rId3"/>
          <a:stretch>
            <a:fillRect/>
          </a:stretch>
        </p:blipFill>
        <p:spPr>
          <a:xfrm>
            <a:off x="5463337" y="3902015"/>
            <a:ext cx="3646022" cy="1942891"/>
          </a:xfrm>
          <a:prstGeom prst="rect">
            <a:avLst/>
          </a:prstGeom>
        </p:spPr>
      </p:pic>
      <p:pic>
        <p:nvPicPr>
          <p:cNvPr id="5124" name="Picture 4" descr="https://production-media.paperswithcode.com/methods/Screen_Shot_2020-05-28_at_12.59.56_PM_1D7lrVF.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08411" y="3995616"/>
            <a:ext cx="2269765" cy="1838479"/>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9109359" y="6188052"/>
            <a:ext cx="2534668" cy="230832"/>
          </a:xfrm>
          <a:prstGeom prst="rect">
            <a:avLst/>
          </a:prstGeom>
        </p:spPr>
        <p:txBody>
          <a:bodyPr wrap="none">
            <a:spAutoFit/>
          </a:bodyPr>
          <a:lstStyle/>
          <a:p>
            <a:r>
              <a:rPr lang="ko-KR" altLang="en-US" sz="900" dirty="0">
                <a:latin typeface="Times New Roman" panose="02020603050405020304" pitchFamily="18" charset="0"/>
                <a:cs typeface="Times New Roman" panose="02020603050405020304" pitchFamily="18" charset="0"/>
              </a:rPr>
              <a:t>https://paperswithcode.com/method/early-stopping</a:t>
            </a:r>
          </a:p>
        </p:txBody>
      </p:sp>
      <p:sp>
        <p:nvSpPr>
          <p:cNvPr id="11" name="직사각형 10"/>
          <p:cNvSpPr/>
          <p:nvPr/>
        </p:nvSpPr>
        <p:spPr>
          <a:xfrm>
            <a:off x="6759238" y="5809572"/>
            <a:ext cx="1054218" cy="338554"/>
          </a:xfrm>
          <a:prstGeom prst="rect">
            <a:avLst/>
          </a:prstGeom>
        </p:spPr>
        <p:txBody>
          <a:bodyPr wrap="square">
            <a:spAutoFit/>
          </a:bodyPr>
          <a:lstStyle/>
          <a:p>
            <a:r>
              <a:rPr lang="en-US" altLang="ko-KR" sz="1600" dirty="0" smtClean="0">
                <a:solidFill>
                  <a:srgbClr val="212121"/>
                </a:solidFill>
                <a:latin typeface="Times New Roman" panose="02020603050405020304" pitchFamily="18" charset="0"/>
                <a:cs typeface="Times New Roman" panose="02020603050405020304" pitchFamily="18" charset="0"/>
              </a:rPr>
              <a:t>Drop Out</a:t>
            </a:r>
            <a:endParaRPr lang="en-US" altLang="ko-KR" sz="1600" b="0" i="0" dirty="0">
              <a:solidFill>
                <a:srgbClr val="212121"/>
              </a:solidFill>
              <a:effectLst/>
              <a:latin typeface="Times New Roman" panose="02020603050405020304" pitchFamily="18" charset="0"/>
              <a:cs typeface="Times New Roman" panose="02020603050405020304" pitchFamily="18" charset="0"/>
            </a:endParaRPr>
          </a:p>
        </p:txBody>
      </p:sp>
      <p:sp>
        <p:nvSpPr>
          <p:cNvPr id="12" name="직사각형 11"/>
          <p:cNvSpPr/>
          <p:nvPr/>
        </p:nvSpPr>
        <p:spPr>
          <a:xfrm>
            <a:off x="9770548" y="5809572"/>
            <a:ext cx="1580980" cy="338554"/>
          </a:xfrm>
          <a:prstGeom prst="rect">
            <a:avLst/>
          </a:prstGeom>
        </p:spPr>
        <p:txBody>
          <a:bodyPr wrap="square">
            <a:spAutoFit/>
          </a:bodyPr>
          <a:lstStyle/>
          <a:p>
            <a:r>
              <a:rPr lang="en-US" altLang="ko-KR" sz="1600" dirty="0" smtClean="0">
                <a:solidFill>
                  <a:srgbClr val="212121"/>
                </a:solidFill>
                <a:latin typeface="Times New Roman" panose="02020603050405020304" pitchFamily="18" charset="0"/>
                <a:cs typeface="Times New Roman" panose="02020603050405020304" pitchFamily="18" charset="0"/>
              </a:rPr>
              <a:t>Early Stopping</a:t>
            </a:r>
            <a:endParaRPr lang="en-US" altLang="ko-KR" sz="1600" b="0" i="0" dirty="0">
              <a:solidFill>
                <a:srgbClr val="21212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0079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normAutofit/>
          </a:bodyPr>
          <a:lstStyle/>
          <a:p>
            <a:r>
              <a:rPr lang="en-US" altLang="ko-KR" dirty="0" smtClean="0">
                <a:latin typeface="Times New Roman" panose="02020603050405020304" pitchFamily="18" charset="0"/>
              </a:rPr>
              <a:t>Basi</a:t>
            </a:r>
            <a:r>
              <a:rPr lang="en-US" altLang="ko-KR" dirty="0" smtClean="0">
                <a:latin typeface="Times New Roman" panose="02020603050405020304" pitchFamily="18" charset="0"/>
              </a:rPr>
              <a:t>c Model Structure</a:t>
            </a:r>
            <a:endParaRPr lang="ko-KR" altLang="en-US" dirty="0">
              <a:latin typeface="Times New Roman" panose="02020603050405020304" pitchFamily="18" charset="0"/>
            </a:endParaRPr>
          </a:p>
          <a:p>
            <a:pPr lvl="1"/>
            <a:r>
              <a:rPr lang="en-US" altLang="ko-KR" dirty="0" smtClean="0">
                <a:latin typeface="Times New Roman" panose="02020603050405020304" pitchFamily="18" charset="0"/>
              </a:rPr>
              <a:t>Multi Layer Perceptron</a:t>
            </a:r>
          </a:p>
          <a:p>
            <a:pPr lvl="2"/>
            <a:r>
              <a:rPr lang="en-US" altLang="ko-KR" dirty="0">
                <a:latin typeface="Times New Roman" panose="02020603050405020304" pitchFamily="18" charset="0"/>
              </a:rPr>
              <a:t>Fully Connected </a:t>
            </a:r>
            <a:r>
              <a:rPr lang="en-US" altLang="ko-KR" dirty="0" smtClean="0">
                <a:latin typeface="Times New Roman" panose="02020603050405020304" pitchFamily="18" charset="0"/>
              </a:rPr>
              <a:t>Layer</a:t>
            </a:r>
          </a:p>
          <a:p>
            <a:pPr lvl="1"/>
            <a:r>
              <a:rPr lang="en-US" altLang="ko-KR" dirty="0" smtClean="0">
                <a:latin typeface="Times New Roman" panose="02020603050405020304" pitchFamily="18" charset="0"/>
              </a:rPr>
              <a:t>Convolutional Neural Network</a:t>
            </a:r>
          </a:p>
          <a:p>
            <a:pPr lvl="2"/>
            <a:r>
              <a:rPr lang="en-US" altLang="ko-KR" dirty="0" smtClean="0">
                <a:latin typeface="Times New Roman" panose="02020603050405020304" pitchFamily="18" charset="0"/>
              </a:rPr>
              <a:t>Convolutional Layer</a:t>
            </a:r>
          </a:p>
          <a:p>
            <a:pPr lvl="2"/>
            <a:r>
              <a:rPr lang="en-US" altLang="ko-KR" dirty="0" smtClean="0">
                <a:latin typeface="Times New Roman" panose="02020603050405020304" pitchFamily="18" charset="0"/>
              </a:rPr>
              <a:t>Channel, Kernel, Padding, Pooling</a:t>
            </a:r>
          </a:p>
          <a:p>
            <a:pPr lvl="2"/>
            <a:r>
              <a:rPr lang="en-US" altLang="ko-KR" dirty="0" smtClean="0">
                <a:latin typeface="Times New Roman" panose="02020603050405020304" pitchFamily="18" charset="0"/>
              </a:rPr>
              <a:t>Activation function</a:t>
            </a:r>
          </a:p>
          <a:p>
            <a:pPr lvl="2"/>
            <a:endParaRPr lang="ko-KR" altLang="en-US" dirty="0">
              <a:latin typeface="Times New Roman" panose="02020603050405020304" pitchFamily="18" charset="0"/>
            </a:endParaRPr>
          </a:p>
          <a:p>
            <a:r>
              <a:rPr lang="en-US" altLang="ko-KR" dirty="0" smtClean="0">
                <a:latin typeface="Times New Roman" panose="02020603050405020304" pitchFamily="18" charset="0"/>
              </a:rPr>
              <a:t>Training &amp; Evaluating Classification Model</a:t>
            </a:r>
            <a:endParaRPr lang="en-US" altLang="ko-KR" dirty="0" smtClean="0">
              <a:latin typeface="Times New Roman" panose="02020603050405020304" pitchFamily="18" charset="0"/>
            </a:endParaRPr>
          </a:p>
          <a:p>
            <a:pPr lvl="1"/>
            <a:r>
              <a:rPr lang="en-US" altLang="ko-KR" dirty="0" smtClean="0">
                <a:latin typeface="Times New Roman" panose="02020603050405020304" pitchFamily="18" charset="0"/>
              </a:rPr>
              <a:t>Back Propagation</a:t>
            </a:r>
          </a:p>
          <a:p>
            <a:pPr lvl="2"/>
            <a:r>
              <a:rPr lang="en-US" altLang="ko-KR" dirty="0">
                <a:latin typeface="Times New Roman" panose="02020603050405020304" pitchFamily="18" charset="0"/>
              </a:rPr>
              <a:t>Gradient </a:t>
            </a:r>
            <a:r>
              <a:rPr lang="en-US" altLang="ko-KR" dirty="0" smtClean="0">
                <a:latin typeface="Times New Roman" panose="02020603050405020304" pitchFamily="18" charset="0"/>
              </a:rPr>
              <a:t>Descent</a:t>
            </a:r>
          </a:p>
          <a:p>
            <a:pPr lvl="2"/>
            <a:r>
              <a:rPr lang="en-US" altLang="ko-KR" dirty="0" smtClean="0">
                <a:latin typeface="Times New Roman" panose="02020603050405020304" pitchFamily="18" charset="0"/>
              </a:rPr>
              <a:t>Chain Rule</a:t>
            </a:r>
            <a:endParaRPr lang="en-US" altLang="ko-KR" dirty="0">
              <a:latin typeface="Times New Roman" panose="02020603050405020304" pitchFamily="18" charset="0"/>
            </a:endParaRPr>
          </a:p>
          <a:p>
            <a:pPr lvl="1"/>
            <a:r>
              <a:rPr lang="en-US" altLang="ko-KR" dirty="0" smtClean="0">
                <a:latin typeface="Times New Roman" panose="02020603050405020304" pitchFamily="18" charset="0"/>
              </a:rPr>
              <a:t>Data Split</a:t>
            </a:r>
          </a:p>
          <a:p>
            <a:pPr lvl="2"/>
            <a:r>
              <a:rPr lang="en-US" altLang="ko-KR" dirty="0" smtClean="0">
                <a:latin typeface="Times New Roman" panose="02020603050405020304" pitchFamily="18" charset="0"/>
              </a:rPr>
              <a:t>Train / Val / Test</a:t>
            </a:r>
          </a:p>
          <a:p>
            <a:pPr lvl="1"/>
            <a:r>
              <a:rPr lang="en-US" altLang="ko-KR" dirty="0" smtClean="0">
                <a:latin typeface="Times New Roman" panose="02020603050405020304" pitchFamily="18" charset="0"/>
              </a:rPr>
              <a:t>Overfitting</a:t>
            </a:r>
            <a:endParaRPr lang="en-US" altLang="ko-KR" dirty="0">
              <a:latin typeface="Times New Roman" panose="02020603050405020304" pitchFamily="18" charset="0"/>
            </a:endParaRPr>
          </a:p>
          <a:p>
            <a:pPr lvl="2"/>
            <a:r>
              <a:rPr lang="en-US" altLang="ko-KR" dirty="0">
                <a:latin typeface="Times New Roman" panose="02020603050405020304" pitchFamily="18" charset="0"/>
              </a:rPr>
              <a:t>O</a:t>
            </a:r>
            <a:r>
              <a:rPr lang="en-US" altLang="ko-KR" dirty="0" smtClean="0">
                <a:latin typeface="Times New Roman" panose="02020603050405020304" pitchFamily="18" charset="0"/>
              </a:rPr>
              <a:t>verfitting</a:t>
            </a:r>
            <a:endParaRPr lang="en-US" altLang="ko-KR" dirty="0" smtClean="0">
              <a:latin typeface="Times New Roman" panose="02020603050405020304" pitchFamily="18" charset="0"/>
            </a:endParaRPr>
          </a:p>
        </p:txBody>
      </p:sp>
      <p:sp>
        <p:nvSpPr>
          <p:cNvPr id="3" name="제목 2"/>
          <p:cNvSpPr>
            <a:spLocks noGrp="1"/>
          </p:cNvSpPr>
          <p:nvPr>
            <p:ph type="title"/>
          </p:nvPr>
        </p:nvSpPr>
        <p:spPr/>
        <p:txBody>
          <a:bodyPr/>
          <a:lstStyle/>
          <a:p>
            <a:r>
              <a:rPr lang="en-US" altLang="ko-KR" dirty="0" smtClean="0">
                <a:latin typeface="Times New Roman" panose="02020603050405020304" pitchFamily="18" charset="0"/>
              </a:rPr>
              <a:t>Index</a:t>
            </a:r>
            <a:endParaRPr lang="ko-KR" altLang="en-US" dirty="0">
              <a:latin typeface="Times New Roman" panose="02020603050405020304" pitchFamily="18" charset="0"/>
            </a:endParaRPr>
          </a:p>
        </p:txBody>
      </p:sp>
    </p:spTree>
    <p:extLst>
      <p:ext uri="{BB962C8B-B14F-4D97-AF65-F5344CB8AC3E}">
        <p14:creationId xmlns:p14="http://schemas.microsoft.com/office/powerpoint/2010/main" val="21034272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179284" y="932672"/>
            <a:ext cx="5844012" cy="5406899"/>
          </a:xfrm>
        </p:spPr>
        <p:txBody>
          <a:bodyPr/>
          <a:lstStyle/>
          <a:p>
            <a:r>
              <a:rPr lang="en-US" altLang="ko-KR" dirty="0" smtClean="0">
                <a:latin typeface="Times New Roman" panose="02020603050405020304" pitchFamily="18" charset="0"/>
              </a:rPr>
              <a:t>Fully Connected </a:t>
            </a:r>
            <a:r>
              <a:rPr lang="en-US" altLang="ko-KR" dirty="0" smtClean="0">
                <a:latin typeface="Times New Roman" panose="02020603050405020304" pitchFamily="18" charset="0"/>
              </a:rPr>
              <a:t>Layer</a:t>
            </a:r>
          </a:p>
          <a:p>
            <a:pPr lvl="1"/>
            <a:r>
              <a:rPr lang="en-US" altLang="ko-KR" dirty="0" smtClean="0">
                <a:latin typeface="Times New Roman" panose="02020603050405020304" pitchFamily="18" charset="0"/>
              </a:rPr>
              <a:t>Fully Connected Layer is a one of the type of layer in neural network which all neurons of the previous layer is connected to every neuron in the next layer.</a:t>
            </a:r>
          </a:p>
          <a:p>
            <a:pPr lvl="1"/>
            <a:endParaRPr lang="en-US" altLang="ko-KR" dirty="0">
              <a:latin typeface="Times New Roman" panose="02020603050405020304" pitchFamily="18" charset="0"/>
            </a:endParaRPr>
          </a:p>
          <a:p>
            <a:pPr lvl="1"/>
            <a:r>
              <a:rPr lang="en-US" altLang="ko-KR" dirty="0" smtClean="0">
                <a:latin typeface="Times New Roman" panose="02020603050405020304" pitchFamily="18" charset="0"/>
              </a:rPr>
              <a:t>In fully connected layer, each output is produced by all input neurons combined with corresponded weights. Networks can find and learn complex relationships between input and output by tuning these weights during training.</a:t>
            </a:r>
            <a:endParaRPr lang="ko-KR" altLang="en-US" dirty="0">
              <a:latin typeface="Times New Roman" panose="02020603050405020304" pitchFamily="18" charset="0"/>
            </a:endParaRPr>
          </a:p>
        </p:txBody>
      </p:sp>
      <p:sp>
        <p:nvSpPr>
          <p:cNvPr id="3" name="제목 2"/>
          <p:cNvSpPr>
            <a:spLocks noGrp="1"/>
          </p:cNvSpPr>
          <p:nvPr>
            <p:ph type="title"/>
          </p:nvPr>
        </p:nvSpPr>
        <p:spPr/>
        <p:txBody>
          <a:bodyPr/>
          <a:lstStyle/>
          <a:p>
            <a:r>
              <a:rPr lang="en-US" altLang="ko-KR" dirty="0" smtClean="0"/>
              <a:t>Multi-Layer Perceptron</a:t>
            </a:r>
            <a:endParaRPr lang="ko-KR" altLang="en-US" dirty="0"/>
          </a:p>
        </p:txBody>
      </p:sp>
      <p:pic>
        <p:nvPicPr>
          <p:cNvPr id="5" name="그림 4"/>
          <p:cNvPicPr>
            <a:picLocks noChangeAspect="1"/>
          </p:cNvPicPr>
          <p:nvPr/>
        </p:nvPicPr>
        <p:blipFill>
          <a:blip r:embed="rId2"/>
          <a:stretch>
            <a:fillRect/>
          </a:stretch>
        </p:blipFill>
        <p:spPr>
          <a:xfrm>
            <a:off x="6274965" y="1499811"/>
            <a:ext cx="5217952" cy="3913465"/>
          </a:xfrm>
          <a:prstGeom prst="rect">
            <a:avLst/>
          </a:prstGeom>
        </p:spPr>
      </p:pic>
      <p:sp>
        <p:nvSpPr>
          <p:cNvPr id="6" name="직사각형 5"/>
          <p:cNvSpPr/>
          <p:nvPr/>
        </p:nvSpPr>
        <p:spPr>
          <a:xfrm>
            <a:off x="6274965" y="4982389"/>
            <a:ext cx="5737753" cy="861774"/>
          </a:xfrm>
          <a:prstGeom prst="rect">
            <a:avLst/>
          </a:prstGeom>
        </p:spPr>
        <p:txBody>
          <a:bodyPr wrap="square">
            <a:spAutoFit/>
          </a:bodyPr>
          <a:lstStyle/>
          <a:p>
            <a:r>
              <a:rPr lang="en-US" altLang="ko-KR" sz="1600" dirty="0" smtClean="0">
                <a:latin typeface="Times New Roman" panose="02020603050405020304" pitchFamily="18" charset="0"/>
                <a:cs typeface="Times New Roman" panose="02020603050405020304" pitchFamily="18" charset="0"/>
              </a:rPr>
              <a:t>Example of a small fully-connected layer with four input and eight output neurons.</a:t>
            </a:r>
          </a:p>
          <a:p>
            <a:endParaRPr lang="en-US" altLang="ko-KR" sz="900" dirty="0" smtClean="0">
              <a:latin typeface="Times New Roman" panose="02020603050405020304" pitchFamily="18" charset="0"/>
              <a:cs typeface="Times New Roman" panose="02020603050405020304" pitchFamily="18" charset="0"/>
            </a:endParaRPr>
          </a:p>
          <a:p>
            <a:r>
              <a:rPr lang="ko-KR" altLang="en-US" sz="900" dirty="0" smtClean="0">
                <a:latin typeface="Times New Roman" panose="02020603050405020304" pitchFamily="18" charset="0"/>
                <a:cs typeface="Times New Roman" panose="02020603050405020304" pitchFamily="18" charset="0"/>
              </a:rPr>
              <a:t>https</a:t>
            </a:r>
            <a:r>
              <a:rPr lang="ko-KR" altLang="en-US" sz="900" dirty="0">
                <a:latin typeface="Times New Roman" panose="02020603050405020304" pitchFamily="18" charset="0"/>
                <a:cs typeface="Times New Roman" panose="02020603050405020304" pitchFamily="18" charset="0"/>
              </a:rPr>
              <a:t>://docs.nvidia.com/deeplearning/performance/dl-performance-fully-connected/index.html</a:t>
            </a:r>
          </a:p>
        </p:txBody>
      </p:sp>
    </p:spTree>
    <p:extLst>
      <p:ext uri="{BB962C8B-B14F-4D97-AF65-F5344CB8AC3E}">
        <p14:creationId xmlns:p14="http://schemas.microsoft.com/office/powerpoint/2010/main" val="298124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179284" y="949450"/>
            <a:ext cx="5927902" cy="5406899"/>
          </a:xfrm>
        </p:spPr>
        <p:txBody>
          <a:bodyPr/>
          <a:lstStyle/>
          <a:p>
            <a:r>
              <a:rPr lang="en-US" altLang="ko-KR" dirty="0" smtClean="0">
                <a:latin typeface="Times New Roman" panose="02020603050405020304" pitchFamily="18" charset="0"/>
              </a:rPr>
              <a:t>Multi-Layer </a:t>
            </a:r>
            <a:r>
              <a:rPr lang="en-US" altLang="ko-KR" dirty="0" smtClean="0">
                <a:latin typeface="Times New Roman" panose="02020603050405020304" pitchFamily="18" charset="0"/>
              </a:rPr>
              <a:t>Perceptron</a:t>
            </a:r>
          </a:p>
          <a:p>
            <a:pPr lvl="1"/>
            <a:r>
              <a:rPr lang="en-US" altLang="ko-KR" dirty="0" smtClean="0">
                <a:latin typeface="Times New Roman" panose="02020603050405020304" pitchFamily="18" charset="0"/>
              </a:rPr>
              <a:t>Multi Layer Perceptron, MLP is a neural network that composed of multiple fully connected layers. </a:t>
            </a:r>
          </a:p>
          <a:p>
            <a:pPr lvl="1"/>
            <a:endParaRPr lang="en-US" altLang="ko-KR" dirty="0">
              <a:latin typeface="Times New Roman" panose="02020603050405020304" pitchFamily="18" charset="0"/>
            </a:endParaRPr>
          </a:p>
          <a:p>
            <a:pPr lvl="1"/>
            <a:r>
              <a:rPr lang="en-US" altLang="ko-KR" dirty="0" smtClean="0">
                <a:latin typeface="Times New Roman" panose="02020603050405020304" pitchFamily="18" charset="0"/>
              </a:rPr>
              <a:t>The first layer that receives input data is input layer and last layer that makes final output is output layer. Layers between input layer and output layer are called hidden layer.</a:t>
            </a:r>
          </a:p>
          <a:p>
            <a:pPr lvl="1"/>
            <a:endParaRPr lang="en-US" altLang="ko-KR" dirty="0" smtClean="0">
              <a:latin typeface="Times New Roman" panose="02020603050405020304" pitchFamily="18" charset="0"/>
            </a:endParaRPr>
          </a:p>
          <a:p>
            <a:pPr lvl="1"/>
            <a:r>
              <a:rPr lang="en-US" altLang="ko-KR" dirty="0" smtClean="0">
                <a:latin typeface="Times New Roman" panose="02020603050405020304" pitchFamily="18" charset="0"/>
              </a:rPr>
              <a:t>MLP is highly versatile that can be almost any functions and can handle various categories of data. However, it can be computationally expensive and time consuming. Also it could be difficult to tune the parameters and there are risks of overfitting and lack of interpretability.</a:t>
            </a:r>
          </a:p>
        </p:txBody>
      </p:sp>
      <p:sp>
        <p:nvSpPr>
          <p:cNvPr id="3" name="제목 2"/>
          <p:cNvSpPr>
            <a:spLocks noGrp="1"/>
          </p:cNvSpPr>
          <p:nvPr>
            <p:ph type="title"/>
          </p:nvPr>
        </p:nvSpPr>
        <p:spPr/>
        <p:txBody>
          <a:bodyPr/>
          <a:lstStyle/>
          <a:p>
            <a:r>
              <a:rPr lang="en-US" altLang="ko-KR" dirty="0" smtClean="0"/>
              <a:t>Multi-Layer Perceptron</a:t>
            </a:r>
            <a:endParaRPr lang="ko-KR" altLang="en-US" dirty="0"/>
          </a:p>
        </p:txBody>
      </p:sp>
      <p:pic>
        <p:nvPicPr>
          <p:cNvPr id="4" name="그림 3"/>
          <p:cNvPicPr>
            <a:picLocks noChangeAspect="1"/>
          </p:cNvPicPr>
          <p:nvPr/>
        </p:nvPicPr>
        <p:blipFill>
          <a:blip r:embed="rId2"/>
          <a:stretch>
            <a:fillRect/>
          </a:stretch>
        </p:blipFill>
        <p:spPr>
          <a:xfrm>
            <a:off x="6176035" y="1241569"/>
            <a:ext cx="4791408" cy="4479349"/>
          </a:xfrm>
          <a:prstGeom prst="rect">
            <a:avLst/>
          </a:prstGeom>
        </p:spPr>
      </p:pic>
      <p:sp>
        <p:nvSpPr>
          <p:cNvPr id="5" name="직사각형 4"/>
          <p:cNvSpPr/>
          <p:nvPr/>
        </p:nvSpPr>
        <p:spPr>
          <a:xfrm>
            <a:off x="7002238" y="5720918"/>
            <a:ext cx="3139001" cy="615553"/>
          </a:xfrm>
          <a:prstGeom prst="rect">
            <a:avLst/>
          </a:prstGeom>
        </p:spPr>
        <p:txBody>
          <a:bodyPr wrap="none">
            <a:spAutoFit/>
          </a:bodyPr>
          <a:lstStyle/>
          <a:p>
            <a:r>
              <a:rPr lang="en-US" altLang="ko-KR" sz="1600" dirty="0" smtClean="0">
                <a:latin typeface="Times New Roman" panose="02020603050405020304" pitchFamily="18" charset="0"/>
                <a:cs typeface="Times New Roman" panose="02020603050405020304" pitchFamily="18" charset="0"/>
              </a:rPr>
              <a:t>Example of Multi-Layer Perceptron</a:t>
            </a:r>
          </a:p>
          <a:p>
            <a:endParaRPr lang="en-US" altLang="ko-KR" sz="900" dirty="0" smtClean="0">
              <a:latin typeface="Times New Roman" panose="02020603050405020304" pitchFamily="18" charset="0"/>
              <a:cs typeface="Times New Roman" panose="02020603050405020304" pitchFamily="18" charset="0"/>
            </a:endParaRPr>
          </a:p>
          <a:p>
            <a:r>
              <a:rPr lang="ko-KR" altLang="en-US" sz="900" dirty="0" smtClean="0">
                <a:latin typeface="Times New Roman" panose="02020603050405020304" pitchFamily="18" charset="0"/>
                <a:cs typeface="Times New Roman" panose="02020603050405020304" pitchFamily="18" charset="0"/>
              </a:rPr>
              <a:t>https</a:t>
            </a:r>
            <a:r>
              <a:rPr lang="ko-KR" altLang="en-US" sz="900" dirty="0">
                <a:latin typeface="Times New Roman" panose="02020603050405020304" pitchFamily="18" charset="0"/>
                <a:cs typeface="Times New Roman" panose="02020603050405020304" pitchFamily="18" charset="0"/>
              </a:rPr>
              <a:t>://alexlenail.me/NN-SVG/index.html</a:t>
            </a:r>
          </a:p>
        </p:txBody>
      </p:sp>
    </p:spTree>
    <p:extLst>
      <p:ext uri="{BB962C8B-B14F-4D97-AF65-F5344CB8AC3E}">
        <p14:creationId xmlns:p14="http://schemas.microsoft.com/office/powerpoint/2010/main" val="1748902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smtClean="0">
                <a:latin typeface="Times New Roman" panose="02020603050405020304" pitchFamily="18" charset="0"/>
              </a:rPr>
              <a:t>Convolutional Layer</a:t>
            </a:r>
            <a:endParaRPr lang="ko-KR" altLang="en-US" dirty="0">
              <a:latin typeface="Times New Roman" panose="02020603050405020304" pitchFamily="18" charset="0"/>
            </a:endParaRPr>
          </a:p>
        </p:txBody>
      </p:sp>
      <p:sp>
        <p:nvSpPr>
          <p:cNvPr id="3" name="제목 2"/>
          <p:cNvSpPr>
            <a:spLocks noGrp="1"/>
          </p:cNvSpPr>
          <p:nvPr>
            <p:ph type="title"/>
          </p:nvPr>
        </p:nvSpPr>
        <p:spPr/>
        <p:txBody>
          <a:bodyPr/>
          <a:lstStyle/>
          <a:p>
            <a:r>
              <a:rPr lang="en-US" altLang="ko-KR" dirty="0" smtClean="0"/>
              <a:t>Convolutional Neural Network</a:t>
            </a:r>
            <a:endParaRPr lang="ko-KR" altLang="en-US" dirty="0"/>
          </a:p>
        </p:txBody>
      </p:sp>
      <p:sp>
        <p:nvSpPr>
          <p:cNvPr id="5" name="직사각형 4"/>
          <p:cNvSpPr/>
          <p:nvPr/>
        </p:nvSpPr>
        <p:spPr>
          <a:xfrm>
            <a:off x="1009474" y="4538443"/>
            <a:ext cx="10231774" cy="1477328"/>
          </a:xfrm>
          <a:prstGeom prst="rect">
            <a:avLst/>
          </a:prstGeom>
        </p:spPr>
        <p:txBody>
          <a:bodyPr wrap="square">
            <a:spAutoFit/>
          </a:bodyPr>
          <a:lstStyle/>
          <a:p>
            <a:pPr marL="285750" indent="-285750">
              <a:buFont typeface="Arial" panose="020B0604020202020204" pitchFamily="34" charset="0"/>
              <a:buChar char="•"/>
            </a:pPr>
            <a:r>
              <a:rPr lang="en-US" altLang="ko-KR" dirty="0">
                <a:solidFill>
                  <a:srgbClr val="212121"/>
                </a:solidFill>
                <a:latin typeface="Times New Roman" panose="02020603050405020304" pitchFamily="18" charset="0"/>
                <a:cs typeface="Times New Roman" panose="02020603050405020304" pitchFamily="18" charset="0"/>
              </a:rPr>
              <a:t>A Convolutional Neural Network is a Deep Learning algorithm which can take in an input image, assign importance (learnable weights and biases) to various aspects/objects in the image and be able to differentiate one from the other.</a:t>
            </a:r>
          </a:p>
          <a:p>
            <a:pPr marL="285750" indent="-285750">
              <a:buFont typeface="Arial" panose="020B0604020202020204" pitchFamily="34" charset="0"/>
              <a:buChar char="•"/>
            </a:pPr>
            <a:r>
              <a:rPr lang="en-US" altLang="ko-KR" dirty="0">
                <a:solidFill>
                  <a:srgbClr val="212121"/>
                </a:solidFill>
                <a:latin typeface="Times New Roman" panose="02020603050405020304" pitchFamily="18" charset="0"/>
                <a:cs typeface="Times New Roman" panose="02020603050405020304" pitchFamily="18" charset="0"/>
              </a:rPr>
              <a:t>The role of the </a:t>
            </a:r>
            <a:r>
              <a:rPr lang="en-US" altLang="ko-KR" dirty="0" err="1">
                <a:solidFill>
                  <a:srgbClr val="212121"/>
                </a:solidFill>
                <a:latin typeface="Times New Roman" panose="02020603050405020304" pitchFamily="18" charset="0"/>
                <a:cs typeface="Times New Roman" panose="02020603050405020304" pitchFamily="18" charset="0"/>
              </a:rPr>
              <a:t>ConvNet</a:t>
            </a:r>
            <a:r>
              <a:rPr lang="en-US" altLang="ko-KR" dirty="0">
                <a:solidFill>
                  <a:srgbClr val="212121"/>
                </a:solidFill>
                <a:latin typeface="Times New Roman" panose="02020603050405020304" pitchFamily="18" charset="0"/>
                <a:cs typeface="Times New Roman" panose="02020603050405020304" pitchFamily="18" charset="0"/>
              </a:rPr>
              <a:t> is to reduce the images into a form which is easier to process, without losing features which are critical for getting a good prediction.</a:t>
            </a:r>
            <a:endParaRPr lang="en-US" altLang="ko-KR" b="0" i="0" dirty="0">
              <a:solidFill>
                <a:srgbClr val="212121"/>
              </a:solidFill>
              <a:effectLst/>
              <a:latin typeface="Times New Roman" panose="02020603050405020304" pitchFamily="18" charset="0"/>
              <a:cs typeface="Times New Roman" panose="02020603050405020304" pitchFamily="18" charset="0"/>
            </a:endParaRPr>
          </a:p>
        </p:txBody>
      </p:sp>
      <p:pic>
        <p:nvPicPr>
          <p:cNvPr id="6" name="Picture 2" descr="https://miro.medium.com/max/1400/1*vkQ0hXDaQv57sALXAJqux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027" y="1786854"/>
            <a:ext cx="6069320" cy="20505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대체 텍스트"/>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078795" y="1554898"/>
            <a:ext cx="3925611" cy="2865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9814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179283" y="949450"/>
            <a:ext cx="5091625" cy="5406899"/>
          </a:xfrm>
        </p:spPr>
        <p:txBody>
          <a:bodyPr/>
          <a:lstStyle/>
          <a:p>
            <a:r>
              <a:rPr lang="en-US" altLang="ko-KR" dirty="0" smtClean="0">
                <a:latin typeface="Times New Roman" panose="02020603050405020304" pitchFamily="18" charset="0"/>
              </a:rPr>
              <a:t>Kernel</a:t>
            </a:r>
          </a:p>
          <a:p>
            <a:pPr lvl="1"/>
            <a:r>
              <a:rPr lang="en-US" altLang="ko-KR" dirty="0" smtClean="0">
                <a:latin typeface="Times New Roman" panose="02020603050405020304" pitchFamily="18" charset="0"/>
              </a:rPr>
              <a:t>Kernel, also called filter, is fundamental element of a neural network which is a small matrix used to perform convolutional operations on input data.</a:t>
            </a:r>
          </a:p>
          <a:p>
            <a:pPr lvl="1"/>
            <a:endParaRPr lang="en-US" altLang="ko-KR" dirty="0" smtClean="0">
              <a:latin typeface="Times New Roman" panose="02020603050405020304" pitchFamily="18" charset="0"/>
            </a:endParaRPr>
          </a:p>
          <a:p>
            <a:pPr lvl="1"/>
            <a:r>
              <a:rPr lang="en-US" altLang="ko-KR" dirty="0" smtClean="0">
                <a:latin typeface="Times New Roman" panose="02020603050405020304" pitchFamily="18" charset="0"/>
              </a:rPr>
              <a:t>Kernel acts like a feature extractor, detecting patterns and capturing information from the input data.</a:t>
            </a:r>
          </a:p>
          <a:p>
            <a:pPr lvl="1"/>
            <a:endParaRPr lang="en-US" altLang="ko-KR" dirty="0">
              <a:latin typeface="Times New Roman" panose="02020603050405020304" pitchFamily="18" charset="0"/>
            </a:endParaRPr>
          </a:p>
          <a:p>
            <a:pPr lvl="1"/>
            <a:r>
              <a:rPr lang="en-US" altLang="ko-KR" dirty="0" smtClean="0">
                <a:latin typeface="Times New Roman" panose="02020603050405020304" pitchFamily="18" charset="0"/>
              </a:rPr>
              <a:t>In one convolutional layer, there can be multiple kernels and each kernel makes one output matrix. Therefore the number of kernels in a layer is equal to the number of output channels. </a:t>
            </a:r>
            <a:endParaRPr lang="en-US" altLang="ko-KR" dirty="0">
              <a:latin typeface="Times New Roman" panose="02020603050405020304" pitchFamily="18" charset="0"/>
            </a:endParaRPr>
          </a:p>
          <a:p>
            <a:pPr lvl="1"/>
            <a:endParaRPr lang="ko-KR" altLang="en-US" dirty="0">
              <a:latin typeface="Times New Roman" panose="02020603050405020304" pitchFamily="18" charset="0"/>
            </a:endParaRPr>
          </a:p>
        </p:txBody>
      </p:sp>
      <p:sp>
        <p:nvSpPr>
          <p:cNvPr id="3" name="제목 2"/>
          <p:cNvSpPr>
            <a:spLocks noGrp="1"/>
          </p:cNvSpPr>
          <p:nvPr>
            <p:ph type="title"/>
          </p:nvPr>
        </p:nvSpPr>
        <p:spPr/>
        <p:txBody>
          <a:bodyPr/>
          <a:lstStyle/>
          <a:p>
            <a:r>
              <a:rPr lang="en-US" altLang="ko-KR" dirty="0" smtClean="0"/>
              <a:t>Convolutional Neural Network</a:t>
            </a:r>
            <a:endParaRPr lang="ko-KR" altLang="en-US" dirty="0"/>
          </a:p>
        </p:txBody>
      </p:sp>
      <p:pic>
        <p:nvPicPr>
          <p:cNvPr id="6" name="Picture 2" descr="https://img1.daumcdn.net/thumb/R1280x0/?scode=mtistory2&amp;fname=https%3A%2F%2Fblog.kakaocdn.net%2Fdn%2FbYaaLx%2FbtqLlBAGSYG%2FHOcCBJDH4Oc0NhAksOEZ41%2Fim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8353" y="2038032"/>
            <a:ext cx="6741810" cy="3229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9942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smtClean="0">
                <a:latin typeface="Times New Roman" panose="02020603050405020304" pitchFamily="18" charset="0"/>
              </a:rPr>
              <a:t>Channel, </a:t>
            </a:r>
            <a:r>
              <a:rPr lang="en-US" altLang="ko-KR" dirty="0" smtClean="0">
                <a:latin typeface="Times New Roman" panose="02020603050405020304" pitchFamily="18" charset="0"/>
              </a:rPr>
              <a:t>Kernel size, and </a:t>
            </a:r>
            <a:r>
              <a:rPr lang="en-US" altLang="ko-KR" dirty="0" smtClean="0">
                <a:latin typeface="Times New Roman" panose="02020603050405020304" pitchFamily="18" charset="0"/>
              </a:rPr>
              <a:t>Stride</a:t>
            </a:r>
            <a:endParaRPr lang="ko-KR" altLang="en-US" dirty="0">
              <a:latin typeface="Times New Roman" panose="02020603050405020304" pitchFamily="18" charset="0"/>
            </a:endParaRPr>
          </a:p>
        </p:txBody>
      </p:sp>
      <p:sp>
        <p:nvSpPr>
          <p:cNvPr id="3" name="제목 2"/>
          <p:cNvSpPr>
            <a:spLocks noGrp="1"/>
          </p:cNvSpPr>
          <p:nvPr>
            <p:ph type="title"/>
          </p:nvPr>
        </p:nvSpPr>
        <p:spPr/>
        <p:txBody>
          <a:bodyPr/>
          <a:lstStyle/>
          <a:p>
            <a:r>
              <a:rPr lang="en-US" altLang="ko-KR" dirty="0" smtClean="0"/>
              <a:t>Convolutional Neural Network</a:t>
            </a:r>
            <a:endParaRPr lang="ko-KR" altLang="en-US" dirty="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0623" y="1882069"/>
            <a:ext cx="6512096" cy="3663054"/>
          </a:xfrm>
          <a:prstGeom prst="rect">
            <a:avLst/>
          </a:prstGeom>
        </p:spPr>
      </p:pic>
      <p:pic>
        <p:nvPicPr>
          <p:cNvPr id="7" name="Picture 2" descr="https://miro.medium.com/max/1100/1*15yDvGKV47a0nkf5qLKOO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735" y="1882069"/>
            <a:ext cx="4679118" cy="3402996"/>
          </a:xfrm>
          <a:prstGeom prst="rect">
            <a:avLst/>
          </a:prstGeom>
          <a:noFill/>
          <a:extLst>
            <a:ext uri="{909E8E84-426E-40DD-AFC4-6F175D3DCCD1}">
              <a14:hiddenFill xmlns:a14="http://schemas.microsoft.com/office/drawing/2010/main">
                <a:solidFill>
                  <a:srgbClr val="FFFFFF"/>
                </a:solidFill>
              </a14:hiddenFill>
            </a:ext>
          </a:extLst>
        </p:spPr>
      </p:pic>
      <p:sp>
        <p:nvSpPr>
          <p:cNvPr id="8" name="오른쪽 화살표 7"/>
          <p:cNvSpPr/>
          <p:nvPr/>
        </p:nvSpPr>
        <p:spPr>
          <a:xfrm>
            <a:off x="5552435" y="1761687"/>
            <a:ext cx="818790" cy="120381"/>
          </a:xfrm>
          <a:prstGeom prst="rightArrow">
            <a:avLst>
              <a:gd name="adj1" fmla="val 25359"/>
              <a:gd name="adj2" fmla="val 705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5500622" y="1407032"/>
            <a:ext cx="736099" cy="369332"/>
          </a:xfrm>
          <a:prstGeom prst="rect">
            <a:avLst/>
          </a:prstGeom>
        </p:spPr>
        <p:txBody>
          <a:bodyPr wrap="none">
            <a:spAutoFit/>
          </a:bodyPr>
          <a:lstStyle/>
          <a:p>
            <a:r>
              <a:rPr lang="en-US" altLang="ko-KR" dirty="0" smtClean="0">
                <a:solidFill>
                  <a:srgbClr val="111111"/>
                </a:solidFill>
                <a:latin typeface="Times New Roman" panose="02020603050405020304" pitchFamily="18" charset="0"/>
                <a:cs typeface="Times New Roman" panose="02020603050405020304" pitchFamily="18" charset="0"/>
              </a:rPr>
              <a:t>Stride</a:t>
            </a:r>
            <a:endParaRPr lang="ko-KR" altLang="en-US" dirty="0"/>
          </a:p>
        </p:txBody>
      </p:sp>
    </p:spTree>
    <p:extLst>
      <p:ext uri="{BB962C8B-B14F-4D97-AF65-F5344CB8AC3E}">
        <p14:creationId xmlns:p14="http://schemas.microsoft.com/office/powerpoint/2010/main" val="12295605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179283" y="949450"/>
            <a:ext cx="6523521" cy="5406899"/>
          </a:xfrm>
        </p:spPr>
        <p:txBody>
          <a:bodyPr/>
          <a:lstStyle/>
          <a:p>
            <a:r>
              <a:rPr lang="en-US" altLang="ko-KR" dirty="0" smtClean="0">
                <a:latin typeface="Times New Roman" panose="02020603050405020304" pitchFamily="18" charset="0"/>
              </a:rPr>
              <a:t>Padding</a:t>
            </a:r>
          </a:p>
          <a:p>
            <a:pPr lvl="1"/>
            <a:r>
              <a:rPr lang="en-US" altLang="ko-KR" dirty="0" smtClean="0">
                <a:latin typeface="Times New Roman" panose="02020603050405020304" pitchFamily="18" charset="0"/>
              </a:rPr>
              <a:t>Padding is process that adding extra elements (usually zero) to the around of the input data before convolutional operations.</a:t>
            </a:r>
          </a:p>
          <a:p>
            <a:pPr lvl="1"/>
            <a:endParaRPr lang="en-US" altLang="ko-KR" dirty="0">
              <a:latin typeface="Times New Roman" panose="02020603050405020304" pitchFamily="18" charset="0"/>
            </a:endParaRPr>
          </a:p>
          <a:p>
            <a:pPr lvl="1"/>
            <a:r>
              <a:rPr lang="en-US" altLang="ko-KR" dirty="0" smtClean="0">
                <a:latin typeface="Times New Roman" panose="02020603050405020304" pitchFamily="18" charset="0"/>
              </a:rPr>
              <a:t>The one major purpose of padding is regulating input data size for preventing size of input data does not become too small that losing almost of information.</a:t>
            </a:r>
          </a:p>
          <a:p>
            <a:pPr lvl="1"/>
            <a:endParaRPr lang="en-US" altLang="ko-KR" dirty="0">
              <a:latin typeface="Times New Roman" panose="02020603050405020304" pitchFamily="18" charset="0"/>
            </a:endParaRPr>
          </a:p>
          <a:p>
            <a:pPr lvl="1"/>
            <a:r>
              <a:rPr lang="en-US" altLang="ko-KR" dirty="0" smtClean="0">
                <a:latin typeface="Times New Roman" panose="02020603050405020304" pitchFamily="18" charset="0"/>
              </a:rPr>
              <a:t>The second reason is to make the information more available in edge of inputs. Due to characteristic of convolution operation, information at the edge is not much considered relatively. Padding reduces this limitation of convolutional operations.</a:t>
            </a:r>
            <a:endParaRPr lang="ko-KR" altLang="en-US" dirty="0">
              <a:latin typeface="Times New Roman" panose="02020603050405020304" pitchFamily="18" charset="0"/>
            </a:endParaRPr>
          </a:p>
        </p:txBody>
      </p:sp>
      <p:sp>
        <p:nvSpPr>
          <p:cNvPr id="3" name="제목 2"/>
          <p:cNvSpPr>
            <a:spLocks noGrp="1"/>
          </p:cNvSpPr>
          <p:nvPr>
            <p:ph type="title"/>
          </p:nvPr>
        </p:nvSpPr>
        <p:spPr/>
        <p:txBody>
          <a:bodyPr/>
          <a:lstStyle/>
          <a:p>
            <a:r>
              <a:rPr lang="en-US" altLang="ko-KR" dirty="0" smtClean="0"/>
              <a:t>Convolutional Neural Network</a:t>
            </a:r>
            <a:endParaRPr lang="ko-KR" altLang="en-US" dirty="0"/>
          </a:p>
        </p:txBody>
      </p:sp>
      <p:pic>
        <p:nvPicPr>
          <p:cNvPr id="4" name="Picture 2" descr="https://taewanmerepo.github.io/2018/01/cnn/padd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823" y="1241570"/>
            <a:ext cx="3025186" cy="2624257"/>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3823" y="3865827"/>
            <a:ext cx="3865689" cy="2713792"/>
          </a:xfrm>
          <a:prstGeom prst="rect">
            <a:avLst/>
          </a:prstGeom>
        </p:spPr>
      </p:pic>
    </p:spTree>
    <p:extLst>
      <p:ext uri="{BB962C8B-B14F-4D97-AF65-F5344CB8AC3E}">
        <p14:creationId xmlns:p14="http://schemas.microsoft.com/office/powerpoint/2010/main" val="32230195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smtClean="0">
                <a:latin typeface="Times New Roman" panose="02020603050405020304" pitchFamily="18" charset="0"/>
              </a:rPr>
              <a:t>Output Size</a:t>
            </a:r>
            <a:endParaRPr lang="ko-KR" altLang="en-US" dirty="0">
              <a:latin typeface="Times New Roman" panose="02020603050405020304" pitchFamily="18" charset="0"/>
            </a:endParaRPr>
          </a:p>
        </p:txBody>
      </p:sp>
      <p:sp>
        <p:nvSpPr>
          <p:cNvPr id="3" name="제목 2"/>
          <p:cNvSpPr>
            <a:spLocks noGrp="1"/>
          </p:cNvSpPr>
          <p:nvPr>
            <p:ph type="title"/>
          </p:nvPr>
        </p:nvSpPr>
        <p:spPr/>
        <p:txBody>
          <a:bodyPr/>
          <a:lstStyle/>
          <a:p>
            <a:r>
              <a:rPr lang="en-US" altLang="ko-KR" dirty="0" smtClean="0"/>
              <a:t>Convolutional Neural Network</a:t>
            </a:r>
            <a:endParaRPr lang="ko-KR" altLang="en-US" dirty="0"/>
          </a:p>
        </p:txBody>
      </p:sp>
      <p:pic>
        <p:nvPicPr>
          <p:cNvPr id="4" name="내용 개체 틀 3"/>
          <p:cNvPicPr>
            <a:picLocks noChangeAspect="1"/>
          </p:cNvPicPr>
          <p:nvPr/>
        </p:nvPicPr>
        <p:blipFill>
          <a:blip r:embed="rId2"/>
          <a:stretch>
            <a:fillRect/>
          </a:stretch>
        </p:blipFill>
        <p:spPr>
          <a:xfrm>
            <a:off x="1001468" y="2002219"/>
            <a:ext cx="10189063" cy="2814023"/>
          </a:xfrm>
          <a:prstGeom prst="rect">
            <a:avLst/>
          </a:prstGeom>
        </p:spPr>
      </p:pic>
      <mc:AlternateContent xmlns:mc="http://schemas.openxmlformats.org/markup-compatibility/2006">
        <mc:Choice xmlns:a14="http://schemas.microsoft.com/office/drawing/2010/main" Requires="a14">
          <p:sp>
            <p:nvSpPr>
              <p:cNvPr id="5" name="직사각형 4"/>
              <p:cNvSpPr/>
              <p:nvPr/>
            </p:nvSpPr>
            <p:spPr>
              <a:xfrm>
                <a:off x="8229600" y="2546974"/>
                <a:ext cx="3783116" cy="172451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ko-KR" i="1" smtClean="0">
                          <a:latin typeface="Cambria Math" panose="02040503050406030204" pitchFamily="18" charset="0"/>
                        </a:rPr>
                        <m:t>𝐸</m:t>
                      </m:r>
                      <m:r>
                        <a:rPr lang="en-US" altLang="ko-KR" b="0" i="1" smtClean="0">
                          <a:latin typeface="Cambria Math" panose="02040503050406030204" pitchFamily="18" charset="0"/>
                        </a:rPr>
                        <m:t>𝑥𝑎𝑚𝑝𝑙𝑒</m:t>
                      </m:r>
                      <m:r>
                        <a:rPr lang="en-US" altLang="ko-KR" b="0" i="1" smtClean="0">
                          <a:latin typeface="Cambria Math" panose="02040503050406030204" pitchFamily="18" charset="0"/>
                        </a:rPr>
                        <m:t>.</m:t>
                      </m:r>
                    </m:oMath>
                  </m:oMathPara>
                </a14:m>
                <a:endParaRPr lang="en-US" altLang="ko-KR" b="0" dirty="0" smtClean="0"/>
              </a:p>
              <a:p>
                <a:pPr/>
                <a14:m>
                  <m:oMathPara xmlns:m="http://schemas.openxmlformats.org/officeDocument/2006/math">
                    <m:oMathParaPr>
                      <m:jc m:val="left"/>
                    </m:oMathParaPr>
                    <m:oMath xmlns:m="http://schemas.openxmlformats.org/officeDocument/2006/math">
                      <m:r>
                        <a:rPr lang="en-US" altLang="ko-KR" b="0" i="1" smtClean="0">
                          <a:latin typeface="Cambria Math" panose="02040503050406030204" pitchFamily="18" charset="0"/>
                        </a:rPr>
                        <m:t>𝐼</m:t>
                      </m:r>
                      <m:r>
                        <a:rPr lang="en-US" altLang="ko-KR" b="0" i="1" smtClean="0">
                          <a:latin typeface="Cambria Math" panose="02040503050406030204" pitchFamily="18" charset="0"/>
                        </a:rPr>
                        <m:t> :(3, 256, 256) </m:t>
                      </m:r>
                    </m:oMath>
                  </m:oMathPara>
                </a14:m>
                <a:endParaRPr lang="en-US" altLang="ko-KR" dirty="0"/>
              </a:p>
              <a:p>
                <a:pPr/>
                <a14:m>
                  <m:oMathPara xmlns:m="http://schemas.openxmlformats.org/officeDocument/2006/math">
                    <m:oMathParaPr>
                      <m:jc m:val="left"/>
                    </m:oMathParaPr>
                    <m:oMath xmlns:m="http://schemas.openxmlformats.org/officeDocument/2006/math">
                      <m:r>
                        <a:rPr lang="en-US" altLang="ko-KR" b="0" i="1" smtClean="0">
                          <a:latin typeface="Cambria Math" panose="02040503050406030204" pitchFamily="18" charset="0"/>
                        </a:rPr>
                        <m:t>𝐾</m:t>
                      </m:r>
                      <m:r>
                        <a:rPr lang="en-US" altLang="ko-KR" b="0" i="1" smtClean="0">
                          <a:latin typeface="Cambria Math" panose="02040503050406030204" pitchFamily="18" charset="0"/>
                        </a:rPr>
                        <m:t>=3, </m:t>
                      </m:r>
                      <m:r>
                        <a:rPr lang="en-US" altLang="ko-KR" b="0" i="1" smtClean="0">
                          <a:latin typeface="Cambria Math" panose="02040503050406030204" pitchFamily="18" charset="0"/>
                        </a:rPr>
                        <m:t>𝑁</m:t>
                      </m:r>
                      <m:r>
                        <a:rPr lang="en-US" altLang="ko-KR" b="0" i="1" smtClean="0">
                          <a:latin typeface="Cambria Math" panose="02040503050406030204" pitchFamily="18" charset="0"/>
                        </a:rPr>
                        <m:t>=16, </m:t>
                      </m:r>
                      <m:r>
                        <a:rPr lang="en-US" altLang="ko-KR" b="0" i="1" smtClean="0">
                          <a:latin typeface="Cambria Math" panose="02040503050406030204" pitchFamily="18" charset="0"/>
                        </a:rPr>
                        <m:t>𝑆</m:t>
                      </m:r>
                      <m:r>
                        <a:rPr lang="en-US" altLang="ko-KR" b="0" i="1" smtClean="0">
                          <a:latin typeface="Cambria Math" panose="02040503050406030204" pitchFamily="18" charset="0"/>
                        </a:rPr>
                        <m:t>=1, </m:t>
                      </m:r>
                      <m:r>
                        <a:rPr lang="en-US" altLang="ko-KR" b="0" i="1" smtClean="0">
                          <a:latin typeface="Cambria Math" panose="02040503050406030204" pitchFamily="18" charset="0"/>
                        </a:rPr>
                        <m:t>𝑃</m:t>
                      </m:r>
                      <m:r>
                        <a:rPr lang="en-US" altLang="ko-KR" b="0" i="1" smtClean="0">
                          <a:latin typeface="Cambria Math" panose="02040503050406030204" pitchFamily="18" charset="0"/>
                        </a:rPr>
                        <m:t>=1</m:t>
                      </m:r>
                    </m:oMath>
                  </m:oMathPara>
                </a14:m>
                <a:endParaRPr lang="en-US" altLang="ko-KR" dirty="0"/>
              </a:p>
              <a:p>
                <a:pPr/>
                <a14:m>
                  <m:oMathPara xmlns:m="http://schemas.openxmlformats.org/officeDocument/2006/math">
                    <m:oMathParaPr>
                      <m:jc m:val="left"/>
                    </m:oMathParaPr>
                    <m:oMath xmlns:m="http://schemas.openxmlformats.org/officeDocument/2006/math">
                      <m:r>
                        <a:rPr lang="en-US" altLang="ko-KR" b="0" i="1" smtClean="0">
                          <a:latin typeface="Cambria Math" panose="02040503050406030204" pitchFamily="18" charset="0"/>
                        </a:rPr>
                        <m:t>𝑂</m:t>
                      </m:r>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256−3+2</m:t>
                          </m:r>
                        </m:num>
                        <m:den>
                          <m:r>
                            <a:rPr lang="en-US" altLang="ko-KR" b="0" i="1" smtClean="0">
                              <a:latin typeface="Cambria Math" panose="02040503050406030204" pitchFamily="18" charset="0"/>
                            </a:rPr>
                            <m:t>1</m:t>
                          </m:r>
                        </m:den>
                      </m:f>
                      <m:r>
                        <a:rPr lang="en-US" altLang="ko-KR" b="0" i="1" smtClean="0">
                          <a:latin typeface="Cambria Math" panose="02040503050406030204" pitchFamily="18" charset="0"/>
                        </a:rPr>
                        <m:t>+1=256</m:t>
                      </m:r>
                    </m:oMath>
                  </m:oMathPara>
                </a14:m>
                <a:endParaRPr lang="en-US" altLang="ko-KR" b="0" dirty="0" smtClean="0"/>
              </a:p>
              <a:p>
                <a:pPr/>
                <a14:m>
                  <m:oMathPara xmlns:m="http://schemas.openxmlformats.org/officeDocument/2006/math">
                    <m:oMathParaPr>
                      <m:jc m:val="left"/>
                    </m:oMathParaPr>
                    <m:oMath xmlns:m="http://schemas.openxmlformats.org/officeDocument/2006/math">
                      <m:r>
                        <a:rPr lang="en-US" altLang="ko-KR" b="0" i="1" smtClean="0">
                          <a:latin typeface="Cambria Math" panose="02040503050406030204" pitchFamily="18" charset="0"/>
                        </a:rPr>
                        <m:t>𝑂</m:t>
                      </m:r>
                      <m:r>
                        <a:rPr lang="en-US" altLang="ko-KR" b="0" i="1" smtClean="0">
                          <a:latin typeface="Cambria Math" panose="02040503050406030204" pitchFamily="18" charset="0"/>
                        </a:rPr>
                        <m:t> : (16,</m:t>
                      </m:r>
                      <m:r>
                        <a:rPr lang="en-US" altLang="ko-KR" i="1">
                          <a:latin typeface="Cambria Math" panose="02040503050406030204" pitchFamily="18" charset="0"/>
                        </a:rPr>
                        <m:t> 256, 256) </m:t>
                      </m:r>
                    </m:oMath>
                  </m:oMathPara>
                </a14:m>
                <a:endParaRPr lang="en-US" altLang="ko-KR" dirty="0"/>
              </a:p>
            </p:txBody>
          </p:sp>
        </mc:Choice>
        <mc:Fallback>
          <p:sp>
            <p:nvSpPr>
              <p:cNvPr id="5" name="직사각형 4"/>
              <p:cNvSpPr>
                <a:spLocks noRot="1" noChangeAspect="1" noMove="1" noResize="1" noEditPoints="1" noAdjustHandles="1" noChangeArrowheads="1" noChangeShapeType="1" noTextEdit="1"/>
              </p:cNvSpPr>
              <p:nvPr/>
            </p:nvSpPr>
            <p:spPr>
              <a:xfrm>
                <a:off x="8229600" y="2546974"/>
                <a:ext cx="3783116" cy="1724511"/>
              </a:xfrm>
              <a:prstGeom prst="rect">
                <a:avLst/>
              </a:prstGeom>
              <a:blipFill>
                <a:blip r:embed="rId3"/>
                <a:stretch>
                  <a:fillRect b="-247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8499916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4655</TotalTime>
  <Words>1090</Words>
  <Application>Microsoft Office PowerPoint</Application>
  <PresentationFormat>와이드스크린</PresentationFormat>
  <Paragraphs>167</Paragraphs>
  <Slides>16</Slides>
  <Notes>0</Notes>
  <HiddenSlides>0</HiddenSlides>
  <MMClips>1</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16</vt:i4>
      </vt:variant>
    </vt:vector>
  </HeadingPairs>
  <TitlesOfParts>
    <vt:vector size="23" baseType="lpstr">
      <vt:lpstr>굴림</vt:lpstr>
      <vt:lpstr>맑은 고딕</vt:lpstr>
      <vt:lpstr>Arial</vt:lpstr>
      <vt:lpstr>Cambria Math</vt:lpstr>
      <vt:lpstr>Times New Roman</vt:lpstr>
      <vt:lpstr>Wingdings</vt:lpstr>
      <vt:lpstr>Office 테마</vt:lpstr>
      <vt:lpstr>제 8회 인공지능 및 로보틱스 여름학교 AI &amp; Robotics Summer School 2023 딥러닝 이론 - Classification</vt:lpstr>
      <vt:lpstr>Index</vt:lpstr>
      <vt:lpstr>Multi-Layer Perceptron</vt:lpstr>
      <vt:lpstr>Multi-Layer Perceptron</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Back Propagation</vt:lpstr>
      <vt:lpstr>Back Propagation</vt:lpstr>
      <vt:lpstr>Data Split</vt:lpstr>
      <vt:lpstr>Overfitting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USER</dc:creator>
  <cp:lastModifiedBy>USER</cp:lastModifiedBy>
  <cp:revision>112</cp:revision>
  <dcterms:created xsi:type="dcterms:W3CDTF">2023-05-19T03:49:25Z</dcterms:created>
  <dcterms:modified xsi:type="dcterms:W3CDTF">2023-06-01T06:31:46Z</dcterms:modified>
</cp:coreProperties>
</file>